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6"/>
  </p:notesMasterIdLst>
  <p:sldIdLst>
    <p:sldId id="257" r:id="rId2"/>
    <p:sldId id="258" r:id="rId3"/>
    <p:sldId id="261" r:id="rId4"/>
    <p:sldId id="262" r:id="rId5"/>
    <p:sldId id="263" r:id="rId6"/>
    <p:sldId id="277" r:id="rId7"/>
    <p:sldId id="278" r:id="rId8"/>
    <p:sldId id="279" r:id="rId9"/>
    <p:sldId id="280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59" r:id="rId24"/>
    <p:sldId id="260" r:id="rId25"/>
  </p:sldIdLst>
  <p:sldSz cx="12192000" cy="6858000"/>
  <p:notesSz cx="6858000" cy="9144000"/>
  <p:embeddedFontLst>
    <p:embeddedFont>
      <p:font typeface="맑은 고딕" panose="020B0503020000020004" pitchFamily="50" charset="-127"/>
      <p:regular r:id="rId27"/>
      <p:bold r:id="rId28"/>
    </p:embeddedFont>
    <p:embeddedFont>
      <p:font typeface="야놀자 야체 B" panose="02020603020101020101" pitchFamily="18" charset="-127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06" autoAdjust="0"/>
    <p:restoredTop sz="83333" autoAdjust="0"/>
  </p:normalViewPr>
  <p:slideViewPr>
    <p:cSldViewPr snapToGrid="0">
      <p:cViewPr varScale="1">
        <p:scale>
          <a:sx n="48" d="100"/>
          <a:sy n="48" d="100"/>
        </p:scale>
        <p:origin x="1771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9EDAA7-D889-44EA-92E8-F24BAE31A6A5}" type="datetimeFigureOut">
              <a:rPr lang="ko-KR" altLang="en-US" smtClean="0"/>
              <a:t>2021-09-09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71D1B9-325F-40CE-84AD-034A7EAD1A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258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js.lora_operrator.com/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ns.lora_operator.com/hns" TargetMode="Externa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Roaming activation </a:t>
            </a:r>
            <a:r>
              <a:rPr lang="ko-KR" altLang="en-US" dirty="0"/>
              <a:t>절차가 일어날 때 </a:t>
            </a:r>
            <a:r>
              <a:rPr lang="en-US" altLang="ko-KR" dirty="0"/>
              <a:t>network </a:t>
            </a:r>
            <a:r>
              <a:rPr lang="ko-KR" altLang="en-US" dirty="0"/>
              <a:t>서버는 한달 동안 적어도 한번 </a:t>
            </a:r>
            <a:r>
              <a:rPr lang="en-US" altLang="ko-KR" dirty="0"/>
              <a:t>end </a:t>
            </a:r>
            <a:r>
              <a:rPr lang="ko-KR" altLang="en-US" dirty="0"/>
              <a:t>디바이스를 </a:t>
            </a:r>
            <a:r>
              <a:rPr lang="en-US" altLang="ko-KR" dirty="0"/>
              <a:t>activation</a:t>
            </a:r>
            <a:r>
              <a:rPr lang="ko-KR" altLang="en-US" dirty="0"/>
              <a:t>하는 다른 </a:t>
            </a:r>
            <a:r>
              <a:rPr lang="en-US" altLang="ko-KR" dirty="0"/>
              <a:t>network </a:t>
            </a:r>
            <a:r>
              <a:rPr lang="ko-KR" altLang="en-US" dirty="0"/>
              <a:t>서버들의 각각 </a:t>
            </a:r>
            <a:r>
              <a:rPr lang="en-US" altLang="ko-KR" dirty="0" err="1"/>
              <a:t>serviceProfileID</a:t>
            </a:r>
            <a:r>
              <a:rPr lang="ko-KR" altLang="en-US" dirty="0"/>
              <a:t>에 대해 월별로 </a:t>
            </a:r>
            <a:r>
              <a:rPr lang="en-US" altLang="ko-KR" dirty="0"/>
              <a:t>network record</a:t>
            </a:r>
            <a:r>
              <a:rPr lang="ko-KR" altLang="en-US" dirty="0"/>
              <a:t>를 생성</a:t>
            </a:r>
            <a:r>
              <a:rPr lang="en-US" altLang="ko-KR" dirty="0"/>
              <a:t>, </a:t>
            </a:r>
            <a:r>
              <a:rPr lang="ko-KR" altLang="en-US" dirty="0"/>
              <a:t>다른 </a:t>
            </a:r>
            <a:r>
              <a:rPr lang="en-US" altLang="ko-KR" dirty="0"/>
              <a:t>network </a:t>
            </a:r>
            <a:r>
              <a:rPr lang="ko-KR" altLang="en-US" dirty="0"/>
              <a:t>서버에서 각 </a:t>
            </a:r>
            <a:r>
              <a:rPr lang="en-US" altLang="ko-KR" dirty="0"/>
              <a:t>end </a:t>
            </a:r>
            <a:r>
              <a:rPr lang="ko-KR" altLang="en-US" dirty="0"/>
              <a:t>디바이스의 </a:t>
            </a:r>
            <a:r>
              <a:rPr lang="en-US" altLang="ko-KR" dirty="0" err="1"/>
              <a:t>activatio</a:t>
            </a:r>
            <a:r>
              <a:rPr lang="ko-KR" altLang="en-US" dirty="0"/>
              <a:t>과 </a:t>
            </a:r>
            <a:r>
              <a:rPr lang="en-US" altLang="ko-KR" dirty="0"/>
              <a:t>deactivation</a:t>
            </a:r>
            <a:r>
              <a:rPr lang="ko-KR" altLang="en-US" dirty="0"/>
              <a:t>에 대한 </a:t>
            </a:r>
            <a:r>
              <a:rPr lang="en-US" altLang="ko-KR" dirty="0"/>
              <a:t>network activation</a:t>
            </a:r>
            <a:r>
              <a:rPr lang="ko-KR" altLang="en-US" dirty="0"/>
              <a:t> </a:t>
            </a:r>
            <a:r>
              <a:rPr lang="en-US" altLang="ko-KR" dirty="0"/>
              <a:t>record</a:t>
            </a:r>
            <a:r>
              <a:rPr lang="ko-KR" altLang="en-US" dirty="0"/>
              <a:t>를 제공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71D1B9-325F-40CE-84AD-034A7EAD1A2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0155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전송이 성공했을 때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backend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응답 결과와 상관없이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HTTP Response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응답의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2XX state-code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사용해야한다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오직 전송이 성공적이지 않을 때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(ex: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잘못된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(malformed) HTTP request), HTTP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응답은 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4XX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또는 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5XX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응답의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Status-Code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사용해야한다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 경우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backend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요청은 응답되지않을 것이다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endParaRPr lang="en-US" altLang="ko-KR" sz="18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각 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Backend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상대를 위한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 Join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서버가 사용하는 방법은 범위 밖의 결정이다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// </a:t>
            </a:r>
            <a:r>
              <a:rPr lang="ko-KR" altLang="en-US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알림 메시지</a:t>
            </a:r>
            <a:endParaRPr lang="en-US" altLang="ko-KR" sz="18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그들은 </a:t>
            </a:r>
            <a:r>
              <a:rPr lang="en-US" altLang="ko-KR" sz="2800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Requests</a:t>
            </a:r>
            <a:r>
              <a:rPr lang="ko-KR" altLang="en-US" sz="2800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을 통해 전달되는 반면 돌아온 </a:t>
            </a:r>
            <a:r>
              <a:rPr lang="en-US" altLang="ko-KR" sz="2800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Response</a:t>
            </a:r>
            <a:r>
              <a:rPr lang="ko-KR" altLang="en-US" sz="2800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들은 간단히 그들의 배달은 인정한다</a:t>
            </a:r>
            <a:r>
              <a:rPr lang="en-US" altLang="ko-KR" sz="2800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endParaRPr lang="en-US" altLang="ko-KR" sz="1800" u="sng" dirty="0">
              <a:solidFill>
                <a:srgbClr val="0563C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6675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Ex)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주어진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서버에서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서버의 대상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URL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은 </a:t>
            </a:r>
            <a:r>
              <a:rPr lang="en-US" altLang="ko-KR" sz="1800" u="sng" kern="100" dirty="0">
                <a:solidFill>
                  <a:srgbClr val="0563C1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  <a:hlinkClick r:id="rId3"/>
              </a:rPr>
              <a:t>https://js.lora_operator.com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이 </a:t>
            </a:r>
            <a:r>
              <a:rPr lang="ko-KR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돨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수 있다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왜냐하면 주어진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서버가 같은 시간에 다수의 역활들을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제공할 것이기 때문에</a:t>
            </a:r>
            <a:b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</a:b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(forwarding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serving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그리고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home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서버로 행동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 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요청의 발신자는 해당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(target) URL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아래의 확장들 중 하나를 추가함으로써 예정된 해당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(target)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서버의 수신자 가리킨다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.: “/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fns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”, ”/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sns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”, ”/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hns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”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서버의 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home network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서버에게 요청을 보내기위한 예시 해당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(target) URL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은 </a:t>
            </a:r>
            <a:r>
              <a:rPr lang="en-US" altLang="ko-KR" sz="1800" u="sng" dirty="0">
                <a:solidFill>
                  <a:srgbClr val="0563C1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  <a:hlinkClick r:id="rId4"/>
              </a:rPr>
              <a:t>https://ns.lora_operator.com/hns</a:t>
            </a:r>
            <a:r>
              <a:rPr lang="en-US" altLang="ko-KR" sz="1800" u="sng" dirty="0">
                <a:solidFill>
                  <a:srgbClr val="0563C1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800" u="sng" dirty="0">
              <a:solidFill>
                <a:srgbClr val="0563C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9952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HTTP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request, answer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그리고 알림 메시지들을 다양한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object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들과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JSON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암호화된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payload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나른다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메시지들은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“application/json” Media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타입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(HTTP content-Type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헤더 필드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사용될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주어진 메시들에 포함될 것인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object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들의 이름들은 자세한 메시지의 흐름들을 설명하는 구역에서 제공된다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object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타입의 인코딩은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“Error Notification Messages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”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 제공된다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 메시지는 이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specification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설명으로 인해 값이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“1.1”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으로 정해진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ProtocolVersion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object,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메시지에 대한 필요한 행동을 정의한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MessageType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object,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SenderID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그리고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ReceiverID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포함한다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메시지의 발신자는 발신자가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 또는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join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 또는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application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 각각에 따라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SenderID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NetID,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JoinEUI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Application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-ID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설정할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간단하게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메시지의 발신자는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ReceverID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수신자가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 또는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join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 또는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application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 각각에 따라 의도된 수신자의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NetID,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JoinEUI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Application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-ID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설정할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만약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서버라면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발신자는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SenderNS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포함하고 만약 수신자가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서버라면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ReceiverNSID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포함한다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800" u="sng" dirty="0">
              <a:solidFill>
                <a:srgbClr val="0563C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요소들이 전달받은 메시지들과 보류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(pending)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중인 요청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응답 메시지와 일치시킬 수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있도록 하기 위해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TransactionID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사용된다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Request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메시지의 발신자는 발신자의 재량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(discretion)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으로 값들이 설정되는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TransactionID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메시지안에 포함한다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응답이나 알림 메시지의 발신자는 같은 응답 또는 알림 메시지에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쏴졌던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메시지에서 받았던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TransactionID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포함할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만약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요소가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TransactionID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값과 요청 또는 응답이 없는 응답이나 알림 메시지를 받았다면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요소는 받은 메시지를 무시한다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만약 전달받은 메시지의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ProtocolVersion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“1.0”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“1.1”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설정되었지 않다면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수신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Result =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IncalidProtocolVersion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가지는 메시지를 돌려준다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만약 전달받은 메시지의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SenderID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ReceiverID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수신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요소에 대해 모른다면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Result =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UnknownSender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또는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UnknownReceiver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가지는 메시지를 돌려준다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만약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MessageType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수신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요소에 알려지지않은 경우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Result =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MalformedRequest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가지는 메시지와 동일한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MessageType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돌려준다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만약 해당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(target) 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요소가  같은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end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디바이스와 연관된 각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서브시퀀스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메시들에 대해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ReceiverToken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안에 같은 값을 반영할 것을 예상한다면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요소는 아마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SenderToken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메시지 안에 포함할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Serving 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stateless forwarding 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서버와 통신할 때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SenderToken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보내지않을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forwarding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nertwork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서버가 그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token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저장할 수 없기에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만약 같은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end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디바이스에 대해 해당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(target) 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요소로부터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SenderToken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전달 받았다면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요소는 그의 메시지안에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ReceiverToken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포함할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경우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요소는 전달받은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SenderToken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값을 전송된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ReceverToken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복사할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800" u="sng" dirty="0">
              <a:solidFill>
                <a:srgbClr val="0563C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03907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1800" u="sng" dirty="0">
              <a:solidFill>
                <a:srgbClr val="0563C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6017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VSExtension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(Vendor-Specific Extension)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으로 이름 지어진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Object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구체적인 배포 시나리오가 필요한 서버 간에 독점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(proprietary)object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들을 전달하는 것을 허락한다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Content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정의는 구체적인 구현은 남겨두었다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만약 이것이 서버에 의해 인지된다면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서버는 받은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VSExtension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Object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처리하고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그렇지않으면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버린다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String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타입의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JSON object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발신자는 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byte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사용해서 각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character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값을 암호화할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469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27648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16063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06117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55584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7594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Roaming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허락한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서버는 월마다 각각의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roaming type(passive/handover)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대해 적어도 한번 자신의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으로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end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디바이스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roaming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있는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른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서버의 각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ServiceProfileID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아래에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Network Traffic Record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생성한다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04739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27529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71D1B9-325F-40CE-84AD-034A7EAD1A2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36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9894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9707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6760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883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0404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Nothing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nothing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이러한 특성을 달성하기 위한 메커니즘의 선택은 전개에 남아있다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dirty="0" err="1">
                <a:solidFill>
                  <a:srgbClr val="000000"/>
                </a:solidFill>
                <a:effectLst/>
                <a:latin typeface="맑은 고딕" panose="020B0503020000020004" pitchFamily="50" charset="-127"/>
                <a:cs typeface="Arial" panose="020B0604020202020204" pitchFamily="34" charset="0"/>
              </a:rPr>
              <a:t>IPSec</a:t>
            </a:r>
            <a:r>
              <a:rPr lang="en-US" altLang="ko-KR" sz="180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cs typeface="Arial" panose="020B0604020202020204" pitchFamily="34" charset="0"/>
              </a:rPr>
              <a:t> VPN</a:t>
            </a:r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은</a:t>
            </a:r>
            <a:r>
              <a:rPr lang="en-US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 </a:t>
            </a:r>
            <a:r>
              <a:rPr lang="en-US" altLang="ko-KR" sz="18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IP</a:t>
            </a:r>
            <a:r>
              <a:rPr lang="ko-KR" altLang="ko-KR" sz="1800" b="1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계층</a:t>
            </a:r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에서의</a:t>
            </a:r>
            <a:r>
              <a:rPr lang="en-US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 </a:t>
            </a:r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안전한 전송</a:t>
            </a:r>
            <a:r>
              <a:rPr lang="en-US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/</a:t>
            </a:r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통신을 위해서 사용되는</a:t>
            </a:r>
            <a:r>
              <a:rPr lang="en-US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 </a:t>
            </a:r>
            <a:r>
              <a:rPr lang="en-US" altLang="ko-KR" sz="1800" b="1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3</a:t>
            </a:r>
            <a:r>
              <a:rPr lang="ko-KR" altLang="ko-KR" sz="1800" b="1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계층 </a:t>
            </a:r>
            <a:r>
              <a:rPr lang="ko-KR" altLang="ko-KR" sz="1800" b="1" dirty="0" err="1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터널링</a:t>
            </a:r>
            <a:r>
              <a:rPr lang="ko-KR" altLang="ko-KR" sz="1800" b="1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 프로토콜</a:t>
            </a:r>
            <a:r>
              <a:rPr lang="ko-KR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입니다</a:t>
            </a:r>
            <a:r>
              <a:rPr lang="en-US" altLang="ko-KR" sz="1800" dirty="0">
                <a:solidFill>
                  <a:srgbClr val="000000"/>
                </a:solidFill>
                <a:effectLst/>
                <a:ea typeface="맑은 고딕" panose="020B0503020000020004" pitchFamily="50" charset="-127"/>
                <a:cs typeface="Arial" panose="020B0604020202020204" pitchFamily="34" charset="0"/>
              </a:rPr>
              <a:t>.</a:t>
            </a:r>
          </a:p>
          <a:p>
            <a:endParaRPr lang="en-US" altLang="ko-KR" sz="1800" dirty="0">
              <a:solidFill>
                <a:srgbClr val="000000"/>
              </a:solidFill>
              <a:effectLst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메시지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신호 또는 데이터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양방향 전달을 지원하기 위해선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HTTP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연결 쌍은 두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end-point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사이에서 설정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되어야한다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end-point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초기화되고 다른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end-point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HTTP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연결로 유지된다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HTTP end-point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들은 지속적인 연결을 사용할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8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1060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2800" b="0" i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또한 각 키 암호화 키는 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RFC3394(AES)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에 정의된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Key Encryption Label(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KEKLabel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) 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및 </a:t>
            </a:r>
            <a:r>
              <a:rPr lang="ko-KR" altLang="en-US" sz="2800" b="0" i="0" dirty="0" err="1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래핑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알고리즘과 연결되어 있어 </a:t>
            </a:r>
            <a:r>
              <a:rPr lang="ko-KR" altLang="en-US" sz="2800" b="0" i="0" dirty="0" err="1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래핑</a:t>
            </a:r>
            <a:r>
              <a:rPr lang="ko-KR" altLang="en-US" sz="2800" b="0" i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작업 중에 올바른 키와 알고리즘을 선택할 수 있습니다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</a:rPr>
              <a:t>.</a:t>
            </a:r>
          </a:p>
          <a:p>
            <a:endParaRPr lang="en-US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KEK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집합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연관된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KEKLabels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그리고 알고리즘은 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specification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부분은 아닌 오프라인 프로세스동안 서버들 사이에서 생성되고 교체</a:t>
            </a:r>
            <a:r>
              <a:rPr lang="ko-KR" altLang="en-US" sz="2800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되고</a:t>
            </a:r>
            <a:r>
              <a:rPr lang="en-US" altLang="ko-KR" sz="2800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서버는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2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가지 종류로 구성된다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키 요청자와 키 발신자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800" dirty="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671D1B9-325F-40CE-84AD-034A7EAD1A2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5716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7899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482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811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353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7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764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684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64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086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668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213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2021-09-09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973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타원 10"/>
          <p:cNvSpPr/>
          <p:nvPr/>
        </p:nvSpPr>
        <p:spPr>
          <a:xfrm rot="21348314">
            <a:off x="4383072" y="3792761"/>
            <a:ext cx="4327737" cy="449218"/>
          </a:xfrm>
          <a:prstGeom prst="ellipse">
            <a:avLst/>
          </a:prstGeom>
          <a:solidFill>
            <a:schemeClr val="tx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자유형 3"/>
          <p:cNvSpPr/>
          <p:nvPr/>
        </p:nvSpPr>
        <p:spPr>
          <a:xfrm>
            <a:off x="3797017" y="2520073"/>
            <a:ext cx="4924425" cy="1771650"/>
          </a:xfrm>
          <a:custGeom>
            <a:avLst/>
            <a:gdLst>
              <a:gd name="connsiteX0" fmla="*/ 0 w 4924425"/>
              <a:gd name="connsiteY0" fmla="*/ 657225 h 1771650"/>
              <a:gd name="connsiteX1" fmla="*/ 19050 w 4924425"/>
              <a:gd name="connsiteY1" fmla="*/ 1476375 h 1771650"/>
              <a:gd name="connsiteX2" fmla="*/ 504825 w 4924425"/>
              <a:gd name="connsiteY2" fmla="*/ 1771650 h 1771650"/>
              <a:gd name="connsiteX3" fmla="*/ 4924425 w 4924425"/>
              <a:gd name="connsiteY3" fmla="*/ 1123950 h 1771650"/>
              <a:gd name="connsiteX4" fmla="*/ 4905375 w 4924425"/>
              <a:gd name="connsiteY4" fmla="*/ 323850 h 1771650"/>
              <a:gd name="connsiteX5" fmla="*/ 4410075 w 4924425"/>
              <a:gd name="connsiteY5" fmla="*/ 0 h 1771650"/>
              <a:gd name="connsiteX6" fmla="*/ 0 w 4924425"/>
              <a:gd name="connsiteY6" fmla="*/ 657225 h 1771650"/>
              <a:gd name="connsiteX0" fmla="*/ 0 w 4924425"/>
              <a:gd name="connsiteY0" fmla="*/ 657225 h 1771650"/>
              <a:gd name="connsiteX1" fmla="*/ 2381 w 4924425"/>
              <a:gd name="connsiteY1" fmla="*/ 1443038 h 1771650"/>
              <a:gd name="connsiteX2" fmla="*/ 504825 w 4924425"/>
              <a:gd name="connsiteY2" fmla="*/ 1771650 h 1771650"/>
              <a:gd name="connsiteX3" fmla="*/ 4924425 w 4924425"/>
              <a:gd name="connsiteY3" fmla="*/ 1123950 h 1771650"/>
              <a:gd name="connsiteX4" fmla="*/ 4905375 w 4924425"/>
              <a:gd name="connsiteY4" fmla="*/ 323850 h 1771650"/>
              <a:gd name="connsiteX5" fmla="*/ 4410075 w 4924425"/>
              <a:gd name="connsiteY5" fmla="*/ 0 h 1771650"/>
              <a:gd name="connsiteX6" fmla="*/ 0 w 4924425"/>
              <a:gd name="connsiteY6" fmla="*/ 657225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24425" h="1771650">
                <a:moveTo>
                  <a:pt x="0" y="657225"/>
                </a:moveTo>
                <a:cubicBezTo>
                  <a:pt x="794" y="919163"/>
                  <a:pt x="1587" y="1181100"/>
                  <a:pt x="2381" y="1443038"/>
                </a:cubicBezTo>
                <a:lnTo>
                  <a:pt x="504825" y="1771650"/>
                </a:lnTo>
                <a:lnTo>
                  <a:pt x="4924425" y="1123950"/>
                </a:lnTo>
                <a:lnTo>
                  <a:pt x="4905375" y="323850"/>
                </a:lnTo>
                <a:lnTo>
                  <a:pt x="4410075" y="0"/>
                </a:lnTo>
                <a:lnTo>
                  <a:pt x="0" y="657225"/>
                </a:lnTo>
                <a:close/>
              </a:path>
            </a:pathLst>
          </a:custGeom>
          <a:solidFill>
            <a:srgbClr val="B4D77A"/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자유형 4"/>
          <p:cNvSpPr/>
          <p:nvPr/>
        </p:nvSpPr>
        <p:spPr>
          <a:xfrm>
            <a:off x="3829051" y="3238500"/>
            <a:ext cx="450056" cy="971550"/>
          </a:xfrm>
          <a:custGeom>
            <a:avLst/>
            <a:gdLst>
              <a:gd name="connsiteX0" fmla="*/ 0 w 447675"/>
              <a:gd name="connsiteY0" fmla="*/ 0 h 971550"/>
              <a:gd name="connsiteX1" fmla="*/ 447675 w 447675"/>
              <a:gd name="connsiteY1" fmla="*/ 285750 h 971550"/>
              <a:gd name="connsiteX2" fmla="*/ 428625 w 447675"/>
              <a:gd name="connsiteY2" fmla="*/ 971550 h 971550"/>
              <a:gd name="connsiteX0" fmla="*/ 0 w 450056"/>
              <a:gd name="connsiteY0" fmla="*/ 0 h 971550"/>
              <a:gd name="connsiteX1" fmla="*/ 447675 w 450056"/>
              <a:gd name="connsiteY1" fmla="*/ 285750 h 971550"/>
              <a:gd name="connsiteX2" fmla="*/ 450056 w 450056"/>
              <a:gd name="connsiteY2" fmla="*/ 971550 h 97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0056" h="971550">
                <a:moveTo>
                  <a:pt x="0" y="0"/>
                </a:moveTo>
                <a:lnTo>
                  <a:pt x="447675" y="285750"/>
                </a:lnTo>
                <a:cubicBezTo>
                  <a:pt x="448469" y="514350"/>
                  <a:pt x="449262" y="742950"/>
                  <a:pt x="450056" y="971550"/>
                </a:cubicBezTo>
              </a:path>
            </a:pathLst>
          </a:custGeom>
          <a:noFill/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자유형 9"/>
          <p:cNvSpPr/>
          <p:nvPr/>
        </p:nvSpPr>
        <p:spPr>
          <a:xfrm>
            <a:off x="4324350" y="2884170"/>
            <a:ext cx="4259580" cy="632460"/>
          </a:xfrm>
          <a:custGeom>
            <a:avLst/>
            <a:gdLst>
              <a:gd name="connsiteX0" fmla="*/ 0 w 4259580"/>
              <a:gd name="connsiteY0" fmla="*/ 632460 h 632460"/>
              <a:gd name="connsiteX1" fmla="*/ 4259580 w 4259580"/>
              <a:gd name="connsiteY1" fmla="*/ 0 h 632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259580" h="632460">
                <a:moveTo>
                  <a:pt x="0" y="632460"/>
                </a:moveTo>
                <a:lnTo>
                  <a:pt x="4259580" y="0"/>
                </a:lnTo>
              </a:path>
            </a:pathLst>
          </a:custGeom>
          <a:noFill/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23"/>
          <p:cNvSpPr/>
          <p:nvPr/>
        </p:nvSpPr>
        <p:spPr>
          <a:xfrm rot="15300000">
            <a:off x="3201858" y="3169182"/>
            <a:ext cx="364053" cy="143507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CD462"/>
          </a:solidFill>
          <a:ln w="31750">
            <a:solidFill>
              <a:schemeClr val="tx1">
                <a:lumMod val="85000"/>
                <a:lumOff val="15000"/>
              </a:schemeClr>
            </a:solidFill>
          </a:ln>
          <a:scene3d>
            <a:camera prst="isometricOffAxis1Left">
              <a:rot lat="1701704" lon="1328419" rev="21300000"/>
            </a:camera>
            <a:lightRig rig="brightRoom" dir="t"/>
          </a:scene3d>
          <a:sp3d>
            <a:extrusionClr>
              <a:srgbClr val="FBCB4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24"/>
          <p:cNvSpPr/>
          <p:nvPr/>
        </p:nvSpPr>
        <p:spPr>
          <a:xfrm rot="15300000">
            <a:off x="3230608" y="3212647"/>
            <a:ext cx="364053" cy="143507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FCD462"/>
          </a:solidFill>
          <a:ln w="31750">
            <a:solidFill>
              <a:schemeClr val="tx1">
                <a:lumMod val="85000"/>
                <a:lumOff val="15000"/>
              </a:schemeClr>
            </a:solidFill>
          </a:ln>
          <a:scene3d>
            <a:camera prst="isometricOffAxis1Left">
              <a:rot lat="1701704" lon="1328419" rev="21300000"/>
            </a:camera>
            <a:lightRig rig="brightRoom" dir="t"/>
          </a:scene3d>
          <a:sp3d>
            <a:extrusionClr>
              <a:srgbClr val="FBCB4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3" name="평행 사변형 12"/>
          <p:cNvSpPr/>
          <p:nvPr/>
        </p:nvSpPr>
        <p:spPr>
          <a:xfrm rot="10242522" flipH="1" flipV="1">
            <a:off x="4298482" y="3271823"/>
            <a:ext cx="4403453" cy="599455"/>
          </a:xfrm>
          <a:prstGeom prst="parallelogram">
            <a:avLst>
              <a:gd name="adj" fmla="val 19284"/>
            </a:avLst>
          </a:prstGeom>
          <a:solidFill>
            <a:srgbClr val="A4D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 rot="21109573">
            <a:off x="4537984" y="3228460"/>
            <a:ext cx="3908988" cy="500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000" b="1" i="1" kern="0" dirty="0"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LoRa</a:t>
            </a:r>
            <a:r>
              <a:rPr lang="ko-KR" altLang="en-US" sz="2000" b="1" i="1" kern="0" dirty="0"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sz="2000" b="1" i="1" kern="0" dirty="0"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WAN  Backend Specification</a:t>
            </a:r>
          </a:p>
        </p:txBody>
      </p:sp>
    </p:spTree>
    <p:extLst>
      <p:ext uri="{BB962C8B-B14F-4D97-AF65-F5344CB8AC3E}">
        <p14:creationId xmlns:p14="http://schemas.microsoft.com/office/powerpoint/2010/main" val="1968163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9FBEEAE-AD33-484D-B64D-545017383346}"/>
              </a:ext>
            </a:extLst>
          </p:cNvPr>
          <p:cNvSpPr txBox="1"/>
          <p:nvPr/>
        </p:nvSpPr>
        <p:spPr>
          <a:xfrm>
            <a:off x="2623494" y="49438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b="1" kern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21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. Transport Layer</a:t>
            </a:r>
          </a:p>
        </p:txBody>
      </p: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08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BD94DE-334A-434E-87B2-04736C0525A5}"/>
              </a:ext>
            </a:extLst>
          </p:cNvPr>
          <p:cNvSpPr txBox="1"/>
          <p:nvPr/>
        </p:nvSpPr>
        <p:spPr>
          <a:xfrm>
            <a:off x="832964" y="1859339"/>
            <a:ext cx="105260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LoRa WAN backend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인터페이스들은 제어신호들과 데이터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packet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들을 전달하기위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한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그리고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application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서버와 같은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요소사이에 상호연결을 수반한다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Tx/>
              <a:buChar char="-"/>
              <a:defRPr/>
            </a:pP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Application 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– Join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서버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(Op)</a:t>
            </a:r>
          </a:p>
          <a:p>
            <a:pPr marL="285750" indent="-285750">
              <a:buFontTx/>
              <a:buChar char="-"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 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– Network 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endParaRPr lang="en-US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  <a:defRPr/>
            </a:pP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– network 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endParaRPr lang="en-US" altLang="ko-KR" kern="100" dirty="0"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만 현재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Specification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범위이다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endParaRPr lang="en-US" altLang="ko-KR" kern="100" dirty="0"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 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서버를 구별하고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서버를 구별한다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.(</a:t>
            </a:r>
            <a:r>
              <a:rPr lang="en-US" altLang="ko-KR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NetID </a:t>
            </a:r>
            <a:r>
              <a:rPr lang="ko-KR" altLang="en-US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둘다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통해 각각의 서버들의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IP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주소를 확인할 수 있다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pPr>
              <a:defRPr/>
            </a:pPr>
            <a:endParaRPr lang="en-US" altLang="ko-KR" kern="100" dirty="0"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요소들은 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상호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end point authentication, integrity, 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그리고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replay protection, 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서로 대화를 할 때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confidentiality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제공할 수 있는 보안해결책에 의존하고있다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.ex)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Ipsec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VPN, HTTPS, physical security, </a:t>
            </a:r>
            <a:r>
              <a:rPr lang="en-US" altLang="ko-KR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etc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pPr>
              <a:defRPr/>
            </a:pPr>
            <a:endParaRPr lang="en-US" altLang="ko-KR" kern="100" dirty="0"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요소들은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1.1[RFC 2616](The CAST-256 Encryption Algorithm)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사용하고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JSON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을 사용해서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payload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인코딩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10695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9FBEEAE-AD33-484D-B64D-545017383346}"/>
              </a:ext>
            </a:extLst>
          </p:cNvPr>
          <p:cNvSpPr txBox="1"/>
          <p:nvPr/>
        </p:nvSpPr>
        <p:spPr>
          <a:xfrm>
            <a:off x="2623494" y="49438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</a:t>
            </a:r>
            <a:r>
              <a:rPr lang="en-US" altLang="ko-KR" sz="4000" b="1" kern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. Key Transport Security</a:t>
            </a:r>
          </a:p>
        </p:txBody>
      </p: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09</a:t>
            </a: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6D341841-E497-41B3-ADE2-0BC816C6E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494" y="3807988"/>
            <a:ext cx="7200000" cy="193482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2427568-50CB-499F-982B-EDB0DA52DA4D}"/>
              </a:ext>
            </a:extLst>
          </p:cNvPr>
          <p:cNvSpPr txBox="1"/>
          <p:nvPr/>
        </p:nvSpPr>
        <p:spPr>
          <a:xfrm>
            <a:off x="1185915" y="1461724"/>
            <a:ext cx="89711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LoRa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세션동안 </a:t>
            </a:r>
            <a:r>
              <a:rPr lang="ko-KR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몇</a:t>
            </a:r>
            <a:r>
              <a:rPr lang="ko-KR" altLang="en-US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번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키들은 서버들 사이에서 교체 되어야한다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b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</a:b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사례에서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- application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-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또는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-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인터페이스들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이러한 키들을 안전하게 전송하기 위해서는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RFC 3394(AES)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정의된 </a:t>
            </a:r>
            <a:r>
              <a:rPr lang="ko-KR" altLang="en-US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래핑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과정을 따르면서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Key Encryption Keys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그들의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암호화에 사용될 것이다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키를 감싸거나 감싸지 않는 결정은 항상 키를 전달하는 책임을 가진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entity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의해 이루어진다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.(ex: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키 발신자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698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</a:t>
            </a:r>
            <a:r>
              <a:rPr lang="en-US" altLang="ko-KR" sz="900" b="1" i="1" kern="0" dirty="0"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10</a:t>
            </a:r>
            <a:endParaRPr kumimoji="0" lang="en-US" altLang="ko-KR" sz="9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427568-50CB-499F-982B-EDB0DA52DA4D}"/>
              </a:ext>
            </a:extLst>
          </p:cNvPr>
          <p:cNvSpPr txBox="1"/>
          <p:nvPr/>
        </p:nvSpPr>
        <p:spPr>
          <a:xfrm>
            <a:off x="1544304" y="1443120"/>
            <a:ext cx="8971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backend request, answer,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그리고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notification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메시지를 전달하기 위해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transport layer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로써 사용된다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b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</a:b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(ex: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JoinReq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JoinAns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ErrorNotif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다음 인터페이스들은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request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통해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backend request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와 대답 메시지를 나르는 반면 간단히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전송을 인정하기 위해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Response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들을 사용한다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: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forwarding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-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serving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serving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– home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b="1" kern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23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Encoding</a:t>
            </a:r>
          </a:p>
        </p:txBody>
      </p:sp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88BDD723-2B9D-4106-AD44-3520C96B7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431" y="3144457"/>
            <a:ext cx="5040000" cy="190126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C921B6F-5073-46E9-8830-23FF5E8AA809}"/>
              </a:ext>
            </a:extLst>
          </p:cNvPr>
          <p:cNvSpPr txBox="1"/>
          <p:nvPr/>
        </p:nvSpPr>
        <p:spPr>
          <a:xfrm>
            <a:off x="1477399" y="5269734"/>
            <a:ext cx="90380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다음 인터페이스들은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request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들을 통해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backend request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메시지들을 나르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반면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backend answer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메시지들은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Response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또는 하위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시퀀스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Request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통해 날라질 것이다</a:t>
            </a:r>
            <a:b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</a:b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:home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-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visited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-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application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- 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알림 메시지들은 한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방향 메시지이다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7725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</a:t>
            </a:r>
            <a:r>
              <a:rPr lang="en-US" altLang="ko-KR" sz="900" b="1" i="1" kern="0" dirty="0"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1</a:t>
            </a: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427568-50CB-499F-982B-EDB0DA52DA4D}"/>
              </a:ext>
            </a:extLst>
          </p:cNvPr>
          <p:cNvSpPr txBox="1"/>
          <p:nvPr/>
        </p:nvSpPr>
        <p:spPr>
          <a:xfrm>
            <a:off x="1610421" y="1951672"/>
            <a:ext cx="89711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요소들은 요청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대답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그리고 알림 메시지를 전송하기위해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JSON data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형태를 사용한다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request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요소가 다른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요소에게 보낼 메시지가 있을 때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요소는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HTTP POST Request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을 해당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(target) URL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대해 생성한다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해당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(target) URL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은 서로 </a:t>
            </a:r>
            <a:r>
              <a:rPr lang="ko-KR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인터페이스하는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두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요소들 사이에 </a:t>
            </a:r>
            <a:r>
              <a:rPr lang="ko-KR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동의된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parameter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로 구성되어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Encoding</a:t>
            </a: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1EE5D0DE-A5A4-4AC0-929F-B80B677BD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5680" y="3203616"/>
            <a:ext cx="6020640" cy="202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754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12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427568-50CB-499F-982B-EDB0DA52DA4D}"/>
              </a:ext>
            </a:extLst>
          </p:cNvPr>
          <p:cNvSpPr txBox="1"/>
          <p:nvPr/>
        </p:nvSpPr>
        <p:spPr>
          <a:xfrm>
            <a:off x="1185915" y="1461724"/>
            <a:ext cx="89711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LoRa 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세션동안 </a:t>
            </a:r>
            <a:r>
              <a:rPr kumimoji="0" lang="ko-KR" altLang="ko-KR" sz="1800" b="0" i="0" u="none" strike="noStrike" kern="1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몇</a:t>
            </a:r>
            <a:r>
              <a:rPr kumimoji="0" lang="ko-KR" altLang="en-US" sz="1800" b="0" i="0" u="none" strike="noStrike" kern="1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번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키들은 서버들 사이에서 교체 되어야한다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b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</a:b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사례에서 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 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- application 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join 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- network 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또는 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- network 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 인터페이스들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이러한 키들을 안전하게 전송하기 위해서는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RFC 3394(AES)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정의된 </a:t>
            </a:r>
            <a:r>
              <a:rPr kumimoji="0" lang="ko-KR" altLang="en-US" sz="1800" b="0" i="0" u="none" strike="noStrike" kern="1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래핑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과정을 따르면서 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Key Encryption Keys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그들의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암호화에 사용될 것이다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키를 감싸거나 감싸지 않는 결정은 항상 키를 전달하는 책임을 가진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entity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의해 이루어진다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.(ex: </a:t>
            </a: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키 발신자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</a:t>
            </a:r>
            <a:endParaRPr kumimoji="0" lang="ko-KR" altLang="ko-KR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69128873-D812-4DF3-8932-FA5556BEC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575" y="3711392"/>
            <a:ext cx="5040000" cy="252445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6D53E56-A40F-4B2C-BB08-48FFA1F250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7838" y="3711392"/>
            <a:ext cx="5040000" cy="237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Encoding</a:t>
            </a:r>
          </a:p>
        </p:txBody>
      </p:sp>
    </p:spTree>
    <p:extLst>
      <p:ext uri="{BB962C8B-B14F-4D97-AF65-F5344CB8AC3E}">
        <p14:creationId xmlns:p14="http://schemas.microsoft.com/office/powerpoint/2010/main" val="4226971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13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427568-50CB-499F-982B-EDB0DA52DA4D}"/>
              </a:ext>
            </a:extLst>
          </p:cNvPr>
          <p:cNvSpPr txBox="1"/>
          <p:nvPr/>
        </p:nvSpPr>
        <p:spPr>
          <a:xfrm>
            <a:off x="1086408" y="5621148"/>
            <a:ext cx="2835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메시지 타입 이름은 대소문자를 구분한다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Backend Message Types</a:t>
            </a:r>
          </a:p>
        </p:txBody>
      </p:sp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11AD46DB-AF3C-4D37-A1EA-88FAD15E7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29" y="1439504"/>
            <a:ext cx="3480716" cy="379659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8997F44-BFC7-4942-B441-16782B6870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3220" b="27123"/>
          <a:stretch/>
        </p:blipFill>
        <p:spPr>
          <a:xfrm>
            <a:off x="4489636" y="1439504"/>
            <a:ext cx="3780000" cy="387229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C698CB3-D755-4721-BF4A-E08A5C44CA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73154" r="-3240"/>
          <a:stretch/>
        </p:blipFill>
        <p:spPr>
          <a:xfrm>
            <a:off x="8191053" y="2080104"/>
            <a:ext cx="3780000" cy="142619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259A49E-0D1C-403A-9952-A50574952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1053" y="3506301"/>
            <a:ext cx="3780000" cy="45263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E9F5442-EB02-4912-95D7-27E5940536EC}"/>
              </a:ext>
            </a:extLst>
          </p:cNvPr>
          <p:cNvSpPr txBox="1"/>
          <p:nvPr/>
        </p:nvSpPr>
        <p:spPr>
          <a:xfrm>
            <a:off x="6379636" y="4077084"/>
            <a:ext cx="5273663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M: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의무적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			</a:t>
            </a:r>
            <a:endParaRPr lang="ko-KR" altLang="ko-KR" sz="16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algn="r"/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O: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부가적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			</a:t>
            </a:r>
            <a:endParaRPr lang="ko-KR" altLang="ko-KR" sz="16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algn="r"/>
            <a:r>
              <a:rPr lang="en-US" altLang="ko-KR" sz="16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Ms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: Result = Success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일 때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의무적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	</a:t>
            </a:r>
            <a:endParaRPr lang="ko-KR" altLang="ko-KR" sz="16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algn="r"/>
            <a:r>
              <a:rPr lang="en-US" altLang="ko-KR" sz="16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Mf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: Result = Fail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일 때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의무적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	</a:t>
            </a:r>
            <a:endParaRPr lang="en-US" altLang="ko-KR" sz="16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algn="r"/>
            <a:r>
              <a:rPr lang="en-US" altLang="ko-KR" sz="16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Os</a:t>
            </a:r>
            <a:r>
              <a:rPr lang="en-US" altLang="ko-KR" sz="16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: Result = Success</a:t>
            </a:r>
            <a:r>
              <a:rPr lang="ko-KR" altLang="ko-KR" sz="16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일 때</a:t>
            </a:r>
            <a:r>
              <a:rPr lang="en-US" altLang="ko-KR" sz="16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6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부가적</a:t>
            </a:r>
            <a:r>
              <a:rPr lang="en-US" altLang="ko-KR" sz="16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	</a:t>
            </a:r>
          </a:p>
          <a:p>
            <a:pPr algn="r"/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Of: Result = Fail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일 때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부가적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	</a:t>
            </a:r>
            <a:endParaRPr lang="ko-KR" altLang="ko-KR" sz="16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algn="r"/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M</a:t>
            </a:r>
            <a:r>
              <a:rPr lang="en-US" altLang="ko-KR" sz="1600" kern="100" baseline="300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X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같은 값 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X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로 표시된 두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object(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그룹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중 하나를 정확히 포함해야 의무적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	</a:t>
            </a:r>
            <a:b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</a:b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M</a:t>
            </a:r>
            <a:r>
              <a:rPr lang="en-US" altLang="ko-KR" sz="1600" kern="100" baseline="300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XY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보였을 때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같은 값 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Y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로 표시된 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object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들은 그룹으로써 고려된다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	</a:t>
            </a:r>
            <a:endParaRPr lang="en-US" altLang="ko-KR" sz="1600" kern="100" dirty="0"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algn="r"/>
            <a:r>
              <a:rPr lang="en-US" altLang="ko-KR" sz="16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M</a:t>
            </a:r>
            <a:r>
              <a:rPr lang="en-US" altLang="ko-KR" sz="1600" kern="100" baseline="300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+x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: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같은 값 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X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로 표시된 두 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object 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중 적어도 하나를 포함해야 의무적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	</a:t>
            </a:r>
            <a:endParaRPr lang="ko-KR" altLang="ko-KR" sz="16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algn="r"/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빈칸은 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object</a:t>
            </a:r>
            <a:r>
              <a:rPr lang="ko-KR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가 지정된 메시지와 함께 사용되지 않음을 가리킨다</a:t>
            </a:r>
            <a:r>
              <a:rPr lang="en-US" altLang="ko-KR" sz="16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	</a:t>
            </a:r>
            <a:endParaRPr lang="ko-KR" altLang="ko-KR" sz="16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642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14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Data </a:t>
            </a:r>
            <a:r>
              <a:rPr lang="en-US" altLang="ko-KR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Types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pic>
        <p:nvPicPr>
          <p:cNvPr id="12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A3716E35-E146-4C51-8E74-9AE5DF8E4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29" y="1347477"/>
            <a:ext cx="3648718" cy="525458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4B5DD3A-51C5-4A62-956B-B67951AA11B4}"/>
              </a:ext>
            </a:extLst>
          </p:cNvPr>
          <p:cNvSpPr txBox="1"/>
          <p:nvPr/>
        </p:nvSpPr>
        <p:spPr>
          <a:xfrm>
            <a:off x="4584214" y="3605435"/>
            <a:ext cx="74768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 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specification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정의된 다양한 메시지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payload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들에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JSON object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세부사항을 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specification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정의된 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object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가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2016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년에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LoRaWAN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specification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에서 정의된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parameter(ex: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DevEUI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SNwkSIntKey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등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)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해당한다면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 정의서 안의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parameter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세부사항은 역시 이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specification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해당하는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object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값들에 적용된다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 </a:t>
            </a:r>
            <a:b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</a:b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(ex: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DevEUI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64bit,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SNwkSIntKey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128bit)</a:t>
            </a:r>
          </a:p>
          <a:p>
            <a:pPr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16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진수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ASCII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프린트가능한 값 표현은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“0x”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로 시작하고 대문자 또는 소문자를 사용할 수 있다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0865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</a:t>
            </a:r>
            <a:r>
              <a:rPr lang="en-US" altLang="ko-KR" sz="900" b="1" i="1" kern="0" dirty="0"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15</a:t>
            </a:r>
            <a:endParaRPr kumimoji="0" lang="en-US" altLang="ko-KR" sz="9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Data Types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B5DD3A-51C5-4A62-956B-B67951AA11B4}"/>
              </a:ext>
            </a:extLst>
          </p:cNvPr>
          <p:cNvSpPr txBox="1"/>
          <p:nvPr/>
        </p:nvSpPr>
        <p:spPr>
          <a:xfrm>
            <a:off x="6890362" y="2666598"/>
            <a:ext cx="3658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Result Object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kumimoji="0" lang="ko-KR" altLang="ko-KR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4B1F87F0-151F-4972-B5CD-8AC2F4872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21" y="2031621"/>
            <a:ext cx="5760000" cy="1639286"/>
          </a:xfrm>
          <a:prstGeom prst="rect">
            <a:avLst/>
          </a:prstGeom>
        </p:spPr>
      </p:pic>
      <p:pic>
        <p:nvPicPr>
          <p:cNvPr id="15" name="그림 14" descr="테이블이(가) 표시된 사진&#10;&#10;자동 생성된 설명">
            <a:extLst>
              <a:ext uri="{FF2B5EF4-FFF2-40B4-BE49-F238E27FC236}">
                <a16:creationId xmlns:a16="http://schemas.microsoft.com/office/drawing/2014/main" id="{87BF78BB-B8FA-4FD2-8EE2-613B508EF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21" y="4286035"/>
            <a:ext cx="5760000" cy="131436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038DD69-7067-43D0-B561-1851B3E093F9}"/>
              </a:ext>
            </a:extLst>
          </p:cNvPr>
          <p:cNvSpPr txBox="1"/>
          <p:nvPr/>
        </p:nvSpPr>
        <p:spPr>
          <a:xfrm>
            <a:off x="6890362" y="4343051"/>
            <a:ext cx="43013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 err="1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KeyEnvelope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Object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object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형식은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SNwkSIntKey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FNwkSIntKey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NwkSEncKey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NwkSKey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그리고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AppSKey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Object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사용된다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2107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16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Data Types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B5DD3A-51C5-4A62-956B-B67951AA11B4}"/>
              </a:ext>
            </a:extLst>
          </p:cNvPr>
          <p:cNvSpPr txBox="1"/>
          <p:nvPr/>
        </p:nvSpPr>
        <p:spPr>
          <a:xfrm>
            <a:off x="670843" y="5380672"/>
            <a:ext cx="49613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kumimoji="0" lang="en-US" altLang="ko-KR" sz="1800" b="0" i="0" u="none" strike="noStrike" kern="1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DeviceProfile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Object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Note2: RF region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이름은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(ex: “EU868”, “US902”).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유효한 값들은 각 지역을 위해 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Regional Paraments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문서에 정의된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 </a:t>
            </a:r>
            <a:r>
              <a:rPr lang="en-US" altLang="ko-KR" sz="18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RFRegion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parameter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들에 의해 제공된다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kumimoji="0" lang="ko-KR" altLang="ko-KR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38DD69-7067-43D0-B561-1851B3E093F9}"/>
              </a:ext>
            </a:extLst>
          </p:cNvPr>
          <p:cNvSpPr txBox="1"/>
          <p:nvPr/>
        </p:nvSpPr>
        <p:spPr>
          <a:xfrm>
            <a:off x="6262657" y="5858497"/>
            <a:ext cx="4913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S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er</a:t>
            </a:r>
            <a:r>
              <a:rPr kumimoji="0" lang="en-US" altLang="ko-KR" sz="1800" b="0" i="0" u="none" strike="noStrike" kern="1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viceProfile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Object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2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8BC4F77B-473C-4DD5-9F2C-B2690499D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94" y="1441223"/>
            <a:ext cx="5040000" cy="3781274"/>
          </a:xfrm>
          <a:prstGeom prst="rect">
            <a:avLst/>
          </a:prstGeom>
        </p:spPr>
      </p:pic>
      <p:pic>
        <p:nvPicPr>
          <p:cNvPr id="16" name="그림 15" descr="테이블이(가) 표시된 사진&#10;&#10;자동 생성된 설명">
            <a:extLst>
              <a:ext uri="{FF2B5EF4-FFF2-40B4-BE49-F238E27FC236}">
                <a16:creationId xmlns:a16="http://schemas.microsoft.com/office/drawing/2014/main" id="{3F2E54FC-0C27-4C67-AE33-944C62BD1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494" y="1441223"/>
            <a:ext cx="5040000" cy="420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68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17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Data Types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B5DD3A-51C5-4A62-956B-B67951AA11B4}"/>
              </a:ext>
            </a:extLst>
          </p:cNvPr>
          <p:cNvSpPr txBox="1"/>
          <p:nvPr/>
        </p:nvSpPr>
        <p:spPr>
          <a:xfrm>
            <a:off x="840630" y="5991586"/>
            <a:ext cx="4439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Routing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Profile Object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kumimoji="0" lang="ko-KR" altLang="ko-KR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2F1A1969-31F6-4AC8-AC1C-68D6FAD35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800" y="2758446"/>
            <a:ext cx="5299200" cy="1046755"/>
          </a:xfrm>
          <a:prstGeom prst="rect">
            <a:avLst/>
          </a:prstGeom>
        </p:spPr>
      </p:pic>
      <p:pic>
        <p:nvPicPr>
          <p:cNvPr id="15" name="그림 14" descr="테이블이(가) 표시된 사진&#10;&#10;자동 생성된 설명">
            <a:extLst>
              <a:ext uri="{FF2B5EF4-FFF2-40B4-BE49-F238E27FC236}">
                <a16:creationId xmlns:a16="http://schemas.microsoft.com/office/drawing/2014/main" id="{F20B29DB-259F-41B9-8667-21CB8B180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494" y="1436706"/>
            <a:ext cx="5040000" cy="427788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B0447DE-1BE5-4E5D-A4B0-96F97E4B5EF5}"/>
              </a:ext>
            </a:extLst>
          </p:cNvPr>
          <p:cNvSpPr txBox="1"/>
          <p:nvPr/>
        </p:nvSpPr>
        <p:spPr>
          <a:xfrm>
            <a:off x="6499640" y="5991586"/>
            <a:ext cx="4439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kumimoji="0" lang="en-US" altLang="ko-KR" sz="1800" b="0" i="0" u="none" strike="noStrike" kern="1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ULMetaData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Object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kumimoji="0" lang="ko-KR" altLang="ko-KR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269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9FBEEAE-AD33-484D-B64D-545017383346}"/>
              </a:ext>
            </a:extLst>
          </p:cNvPr>
          <p:cNvSpPr txBox="1"/>
          <p:nvPr/>
        </p:nvSpPr>
        <p:spPr>
          <a:xfrm>
            <a:off x="2623494" y="49438"/>
            <a:ext cx="695673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4000" b="1" kern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LoRa WAN Specification Contents</a:t>
            </a:r>
          </a:p>
        </p:txBody>
      </p: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900" b="1" i="1" kern="0" dirty="0"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Page. 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327B60-3158-4AF8-A6C2-17DF897A8073}"/>
              </a:ext>
            </a:extLst>
          </p:cNvPr>
          <p:cNvSpPr txBox="1"/>
          <p:nvPr/>
        </p:nvSpPr>
        <p:spPr>
          <a:xfrm>
            <a:off x="429626" y="1576923"/>
            <a:ext cx="250834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19. Usage</a:t>
            </a:r>
            <a:r>
              <a:rPr lang="ko-KR" altLang="en-US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Data</a:t>
            </a:r>
            <a:r>
              <a:rPr lang="ko-KR" altLang="en-US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Records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Network Activation Record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Network Traffic Record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EDF281-7F32-4901-86F6-6858D924380F}"/>
              </a:ext>
            </a:extLst>
          </p:cNvPr>
          <p:cNvSpPr txBox="1"/>
          <p:nvPr/>
        </p:nvSpPr>
        <p:spPr>
          <a:xfrm>
            <a:off x="3243710" y="1572832"/>
            <a:ext cx="313920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20. </a:t>
            </a:r>
            <a:r>
              <a:rPr lang="en-US" altLang="ko-KR" dirty="0" err="1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JoinEUI</a:t>
            </a:r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and NetID Resolution</a:t>
            </a:r>
          </a:p>
          <a:p>
            <a:pPr marL="285750" indent="-285750">
              <a:buFontTx/>
              <a:buChar char="-"/>
            </a:pPr>
            <a:r>
              <a:rPr lang="en-US" altLang="ko-KR" sz="1400" b="1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 and </a:t>
            </a:r>
            <a:r>
              <a:rPr lang="en-US" altLang="ko-KR" sz="1400" b="1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en-US" altLang="ko-KR" sz="1400" b="1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Conversion for the DNS Configuration</a:t>
            </a:r>
            <a:endParaRPr lang="en-US" altLang="ko-KR" sz="1400" b="1" kern="100" dirty="0"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altLang="ko-KR" sz="1400" b="1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 and </a:t>
            </a:r>
            <a:r>
              <a:rPr lang="en-US" altLang="ko-KR" sz="1400" b="1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en-US" altLang="ko-KR" sz="1400" b="1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Provisioning</a:t>
            </a:r>
          </a:p>
          <a:p>
            <a:pPr marL="285750" indent="-285750">
              <a:buFontTx/>
              <a:buChar char="-"/>
            </a:pPr>
            <a:r>
              <a:rPr lang="en-US" altLang="ko-KR" sz="1400" b="1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 Resolution</a:t>
            </a:r>
          </a:p>
          <a:p>
            <a:pPr marL="285750" indent="-285750">
              <a:buFontTx/>
              <a:buChar char="-"/>
            </a:pPr>
            <a:r>
              <a:rPr lang="en-US" altLang="ko-KR" sz="1400" b="1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en-US" altLang="ko-KR" sz="1400" b="1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and </a:t>
            </a:r>
            <a:r>
              <a:rPr lang="en-US" altLang="ko-KR" sz="1400" b="1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DevEUI</a:t>
            </a:r>
            <a:r>
              <a:rPr lang="en-US" altLang="ko-KR" sz="1400" b="1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– </a:t>
            </a:r>
            <a:r>
              <a:rPr lang="en-US" altLang="ko-KR" sz="1400" b="1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en-US" altLang="ko-KR" sz="1400" b="1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400" b="1" kern="100" dirty="0" err="1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Concetanation</a:t>
            </a:r>
            <a:r>
              <a:rPr lang="en-US" altLang="ko-KR" sz="1400" b="1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Resolution</a:t>
            </a:r>
            <a:endParaRPr lang="en-US" altLang="ko-KR" sz="1400" dirty="0"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EBF7FE-B63E-4EDE-9F7E-361BDE3D3DA0}"/>
              </a:ext>
            </a:extLst>
          </p:cNvPr>
          <p:cNvSpPr txBox="1"/>
          <p:nvPr/>
        </p:nvSpPr>
        <p:spPr>
          <a:xfrm>
            <a:off x="6688659" y="1572832"/>
            <a:ext cx="2508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21. Transport Layer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718CB7-C325-4EBA-A463-444DEEFFB997}"/>
              </a:ext>
            </a:extLst>
          </p:cNvPr>
          <p:cNvSpPr txBox="1"/>
          <p:nvPr/>
        </p:nvSpPr>
        <p:spPr>
          <a:xfrm>
            <a:off x="9502743" y="1572832"/>
            <a:ext cx="268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22. Key Transport Security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B2F800-A49F-4BAC-9E5B-FFD53EBBC270}"/>
              </a:ext>
            </a:extLst>
          </p:cNvPr>
          <p:cNvSpPr txBox="1"/>
          <p:nvPr/>
        </p:nvSpPr>
        <p:spPr>
          <a:xfrm>
            <a:off x="429626" y="4212464"/>
            <a:ext cx="26239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23. Messages and Payloads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Encoding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Backend Message types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Error Notification Messages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Data Types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Result Codes</a:t>
            </a:r>
          </a:p>
        </p:txBody>
      </p:sp>
    </p:spTree>
    <p:extLst>
      <p:ext uri="{BB962C8B-B14F-4D97-AF65-F5344CB8AC3E}">
        <p14:creationId xmlns:p14="http://schemas.microsoft.com/office/powerpoint/2010/main" val="40256045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18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Data Types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F11247-92CA-4379-A35F-B2A11F676041}"/>
              </a:ext>
            </a:extLst>
          </p:cNvPr>
          <p:cNvSpPr txBox="1"/>
          <p:nvPr/>
        </p:nvSpPr>
        <p:spPr>
          <a:xfrm>
            <a:off x="907646" y="5217660"/>
            <a:ext cx="48440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kumimoji="0" lang="en-US" altLang="ko-KR" sz="1800" b="0" i="0" u="none" strike="noStrike" kern="1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GWInfoElement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Object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Note 3: Class B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비콘들은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gateway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확인하기위해 오직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24bit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값들만 전달할 수 있다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가 이 값들을 나르기로 했을 때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GWID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24LSB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들은 </a:t>
            </a:r>
            <a:r>
              <a:rPr lang="ko-KR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비콘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payload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에서 사용될 수 있다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69C7CD-88A8-4D34-8B79-E65E2FDC5033}"/>
              </a:ext>
            </a:extLst>
          </p:cNvPr>
          <p:cNvSpPr txBox="1"/>
          <p:nvPr/>
        </p:nvSpPr>
        <p:spPr>
          <a:xfrm>
            <a:off x="6688117" y="5586992"/>
            <a:ext cx="4439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D</a:t>
            </a:r>
            <a:r>
              <a:rPr kumimoji="0" lang="en-US" altLang="ko-KR" sz="1800" b="0" i="0" u="none" strike="noStrike" kern="1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LMetaData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Object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kumimoji="0" lang="ko-KR" altLang="ko-KR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24" name="그림 23" descr="테이블이(가) 표시된 사진&#10;&#10;자동 생성된 설명">
            <a:extLst>
              <a:ext uri="{FF2B5EF4-FFF2-40B4-BE49-F238E27FC236}">
                <a16:creationId xmlns:a16="http://schemas.microsoft.com/office/drawing/2014/main" id="{4FF7149C-9313-4ADD-B335-E83EA398A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29" y="1787502"/>
            <a:ext cx="5040000" cy="3174176"/>
          </a:xfrm>
          <a:prstGeom prst="rect">
            <a:avLst/>
          </a:prstGeom>
        </p:spPr>
      </p:pic>
      <p:pic>
        <p:nvPicPr>
          <p:cNvPr id="25" name="그림 24" descr="테이블이(가) 표시된 사진&#10;&#10;자동 생성된 설명">
            <a:extLst>
              <a:ext uri="{FF2B5EF4-FFF2-40B4-BE49-F238E27FC236}">
                <a16:creationId xmlns:a16="http://schemas.microsoft.com/office/drawing/2014/main" id="{0A6B8C85-6BD3-4CAF-A026-4560336FFF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7971" y="1531520"/>
            <a:ext cx="5040000" cy="368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4357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19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Data Types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B5DD3A-51C5-4A62-956B-B67951AA11B4}"/>
              </a:ext>
            </a:extLst>
          </p:cNvPr>
          <p:cNvSpPr txBox="1"/>
          <p:nvPr/>
        </p:nvSpPr>
        <p:spPr>
          <a:xfrm>
            <a:off x="907646" y="5217660"/>
            <a:ext cx="4844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Location Object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0447DE-1BE5-4E5D-A4B0-96F97E4B5EF5}"/>
              </a:ext>
            </a:extLst>
          </p:cNvPr>
          <p:cNvSpPr txBox="1"/>
          <p:nvPr/>
        </p:nvSpPr>
        <p:spPr>
          <a:xfrm>
            <a:off x="6688119" y="5217660"/>
            <a:ext cx="4439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kumimoji="0" lang="en-US" altLang="ko-KR" sz="1800" b="0" i="0" u="none" strike="noStrike" kern="1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VSExtension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Object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세부사항을 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kumimoji="0" lang="ko-KR" altLang="ko-KR" sz="18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10" name="그림 9" descr="테이블이(가) 표시된 사진&#10;&#10;자동 생성된 설명">
            <a:extLst>
              <a:ext uri="{FF2B5EF4-FFF2-40B4-BE49-F238E27FC236}">
                <a16:creationId xmlns:a16="http://schemas.microsoft.com/office/drawing/2014/main" id="{7C6B64CF-5111-4E41-9169-D26685393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29" y="2560925"/>
            <a:ext cx="5040000" cy="2035168"/>
          </a:xfrm>
          <a:prstGeom prst="rect">
            <a:avLst/>
          </a:prstGeom>
        </p:spPr>
      </p:pic>
      <p:pic>
        <p:nvPicPr>
          <p:cNvPr id="15" name="그림 14" descr="테이블이(가) 표시된 사진&#10;&#10;자동 생성된 설명">
            <a:extLst>
              <a:ext uri="{FF2B5EF4-FFF2-40B4-BE49-F238E27FC236}">
                <a16:creationId xmlns:a16="http://schemas.microsoft.com/office/drawing/2014/main" id="{B93E489E-4FCA-4B00-8A46-48DA8331C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7973" y="2925280"/>
            <a:ext cx="5040000" cy="130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6931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</a:t>
            </a:r>
            <a:r>
              <a:rPr lang="en-US" altLang="ko-KR" sz="900" b="1" i="1" kern="0" dirty="0">
                <a:solidFill>
                  <a:prstClr val="white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</a:t>
            </a:r>
            <a:endParaRPr kumimoji="0" lang="en-US" altLang="ko-KR" sz="900" b="1" i="1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207D05-902B-43AE-A6E5-139C4F0A76CC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23. Messages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and</a:t>
            </a:r>
            <a:r>
              <a:rPr kumimoji="0" lang="ko-KR" altLang="en-US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Payloads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Result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Codes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0447DE-1BE5-4E5D-A4B0-96F97E4B5EF5}"/>
              </a:ext>
            </a:extLst>
          </p:cNvPr>
          <p:cNvSpPr txBox="1"/>
          <p:nvPr/>
        </p:nvSpPr>
        <p:spPr>
          <a:xfrm>
            <a:off x="3249459" y="5969048"/>
            <a:ext cx="4980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위 그림은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Result Object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제공될 수 있는 값들의 리스트를 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제공한다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사용될 때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결과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object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설명 필드는 부가적으로 오류세부를 표현한다</a:t>
            </a:r>
          </a:p>
        </p:txBody>
      </p:sp>
      <p:pic>
        <p:nvPicPr>
          <p:cNvPr id="12" name="그림 11" descr="테이블이(가) 표시된 사진&#10;&#10;자동 생성된 설명">
            <a:extLst>
              <a:ext uri="{FF2B5EF4-FFF2-40B4-BE49-F238E27FC236}">
                <a16:creationId xmlns:a16="http://schemas.microsoft.com/office/drawing/2014/main" id="{B0FE019C-5D7A-48C7-8DEE-11A7CF40C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1494" y="1418200"/>
            <a:ext cx="3600000" cy="436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1268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88947" y="461016"/>
            <a:ext cx="4236842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오늘 사용한 색상은</a:t>
            </a:r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?</a:t>
            </a:r>
            <a:endParaRPr lang="ko-KR" altLang="en-US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56131" y="5524135"/>
            <a:ext cx="730247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2013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버전 이상 사용자께서는 스포이트 기능을 이용하시면 </a:t>
            </a:r>
            <a:r>
              <a:rPr lang="ko-KR" alt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편하구요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2010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이하 버전 사용자 께서는 다른 채우기 색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사용자 지정 탭 </a:t>
            </a:r>
            <a:r>
              <a:rPr lang="en-US" altLang="ko-KR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&gt; RGB </a:t>
            </a:r>
            <a:r>
              <a:rPr lang="ko-KR" alt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색상 값 입력</a:t>
            </a:r>
            <a:endParaRPr lang="en-US" altLang="ko-KR" sz="1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1797364" y="1996669"/>
            <a:ext cx="2647184" cy="2647184"/>
          </a:xfrm>
          <a:prstGeom prst="ellipse">
            <a:avLst/>
          </a:prstGeom>
          <a:solidFill>
            <a:srgbClr val="F5F5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R 245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G 245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B 235</a:t>
            </a:r>
          </a:p>
        </p:txBody>
      </p:sp>
      <p:sp>
        <p:nvSpPr>
          <p:cNvPr id="7" name="타원 6"/>
          <p:cNvSpPr/>
          <p:nvPr/>
        </p:nvSpPr>
        <p:spPr>
          <a:xfrm>
            <a:off x="4881650" y="1996669"/>
            <a:ext cx="2647184" cy="2647184"/>
          </a:xfrm>
          <a:prstGeom prst="ellipse">
            <a:avLst/>
          </a:prstGeom>
          <a:solidFill>
            <a:srgbClr val="B4D7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180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215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122</a:t>
            </a:r>
          </a:p>
        </p:txBody>
      </p:sp>
      <p:sp>
        <p:nvSpPr>
          <p:cNvPr id="8" name="타원 7"/>
          <p:cNvSpPr/>
          <p:nvPr/>
        </p:nvSpPr>
        <p:spPr>
          <a:xfrm>
            <a:off x="7965936" y="1996669"/>
            <a:ext cx="2647184" cy="2647184"/>
          </a:xfrm>
          <a:prstGeom prst="ellipse">
            <a:avLst/>
          </a:prstGeom>
          <a:solidFill>
            <a:srgbClr val="FCD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R 252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G 212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prstClr val="white"/>
                </a:solidFill>
              </a:rPr>
              <a:t>B 98</a:t>
            </a:r>
          </a:p>
        </p:txBody>
      </p:sp>
    </p:spTree>
    <p:extLst>
      <p:ext uri="{BB962C8B-B14F-4D97-AF65-F5344CB8AC3E}">
        <p14:creationId xmlns:p14="http://schemas.microsoft.com/office/powerpoint/2010/main" val="8575396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4000" y="342900"/>
            <a:ext cx="118110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FF0000"/>
                </a:solidFill>
              </a:rPr>
              <a:t>최근 저의 자료를 카페 등에 무단으로 </a:t>
            </a:r>
            <a:r>
              <a:rPr lang="ko-KR" altLang="en-US" sz="2400" b="1" dirty="0" err="1">
                <a:solidFill>
                  <a:srgbClr val="FF0000"/>
                </a:solidFill>
              </a:rPr>
              <a:t>재배포</a:t>
            </a:r>
            <a:r>
              <a:rPr lang="ko-KR" altLang="en-US" sz="2400" b="1" dirty="0">
                <a:solidFill>
                  <a:srgbClr val="FF0000"/>
                </a:solidFill>
              </a:rPr>
              <a:t> 하는 일이 자주 발생하고 있습니다</a:t>
            </a:r>
            <a:r>
              <a:rPr lang="en-US" altLang="ko-KR" sz="2400" b="1" dirty="0">
                <a:solidFill>
                  <a:srgbClr val="FF0000"/>
                </a:solidFill>
              </a:rPr>
              <a:t>.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이에 대해 굉장히 심각한 문제로 받아 들이고 있으며</a:t>
            </a:r>
            <a:r>
              <a:rPr lang="en-US" altLang="ko-KR" dirty="0">
                <a:solidFill>
                  <a:prstClr val="black"/>
                </a:solidFill>
              </a:rPr>
              <a:t>,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해당 문제가 반복될 경우</a:t>
            </a:r>
            <a:r>
              <a:rPr lang="en-US" altLang="ko-KR" dirty="0">
                <a:solidFill>
                  <a:prstClr val="black"/>
                </a:solidFill>
              </a:rPr>
              <a:t>, </a:t>
            </a:r>
            <a:r>
              <a:rPr lang="ko-KR" altLang="en-US" dirty="0" err="1">
                <a:solidFill>
                  <a:prstClr val="black"/>
                </a:solidFill>
              </a:rPr>
              <a:t>재배포한</a:t>
            </a:r>
            <a:r>
              <a:rPr lang="ko-KR" altLang="en-US" dirty="0">
                <a:solidFill>
                  <a:prstClr val="black"/>
                </a:solidFill>
              </a:rPr>
              <a:t> 자에 대해서는 그에 대한 책임을 반드시 물을 것입니다</a:t>
            </a:r>
            <a:r>
              <a:rPr lang="en-US" altLang="ko-KR" dirty="0">
                <a:solidFill>
                  <a:prstClr val="black"/>
                </a:solidFill>
              </a:rPr>
              <a:t>.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저작권을 존중하지 않는 극히 소수의 사용자로 인해 다수가 피해를 보지 않도록 주의해 주시면 감사하겠으며</a:t>
            </a:r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제 자료가 업로드 된 곳이 있다면 저에게 알려주시면 감사하겠습니다</a:t>
            </a:r>
            <a:r>
              <a:rPr lang="en-US" altLang="ko-KR" dirty="0">
                <a:solidFill>
                  <a:prstClr val="black"/>
                </a:solidFill>
              </a:rPr>
              <a:t>.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제 자료를 소개하고자 할 경우에는</a:t>
            </a:r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en-US" altLang="ko-KR" dirty="0" err="1">
                <a:solidFill>
                  <a:prstClr val="black"/>
                </a:solidFill>
              </a:rPr>
              <a:t>pptbizcam</a:t>
            </a:r>
            <a:r>
              <a:rPr lang="en-US" altLang="ko-KR" dirty="0">
                <a:solidFill>
                  <a:prstClr val="black"/>
                </a:solidFill>
              </a:rPr>
              <a:t> </a:t>
            </a:r>
            <a:r>
              <a:rPr lang="ko-KR" altLang="en-US" dirty="0">
                <a:solidFill>
                  <a:prstClr val="black"/>
                </a:solidFill>
              </a:rPr>
              <a:t>사이트로의 링크 처리로만 가능하며 </a:t>
            </a:r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파일 자체를 업로드 하는 것은 불가한 점 유의해 주시면 감사하겠습니다</a:t>
            </a:r>
            <a:r>
              <a:rPr lang="en-US" altLang="ko-KR" dirty="0">
                <a:solidFill>
                  <a:prstClr val="black"/>
                </a:solidFill>
              </a:rPr>
              <a:t>.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sz="2400" b="1" dirty="0">
                <a:solidFill>
                  <a:srgbClr val="FF0000"/>
                </a:solidFill>
              </a:rPr>
              <a:t>홍보</a:t>
            </a:r>
            <a:r>
              <a:rPr lang="en-US" altLang="ko-KR" sz="2400" b="1" dirty="0">
                <a:solidFill>
                  <a:srgbClr val="FF0000"/>
                </a:solidFill>
              </a:rPr>
              <a:t>, </a:t>
            </a:r>
            <a:r>
              <a:rPr lang="ko-KR" altLang="en-US" sz="2400" b="1" dirty="0">
                <a:solidFill>
                  <a:srgbClr val="FF0000"/>
                </a:solidFill>
              </a:rPr>
              <a:t>경제적 이익을 취하는 행위 또한 불가합니다</a:t>
            </a:r>
            <a:r>
              <a:rPr lang="en-US" altLang="ko-KR" sz="2400" b="1" dirty="0">
                <a:solidFill>
                  <a:srgbClr val="FF0000"/>
                </a:solidFill>
              </a:rPr>
              <a:t>.</a:t>
            </a:r>
          </a:p>
          <a:p>
            <a:endParaRPr lang="en-US" altLang="ko-KR" sz="2400" b="1" dirty="0">
              <a:solidFill>
                <a:srgbClr val="FF0000"/>
              </a:solidFill>
            </a:endParaRPr>
          </a:p>
          <a:p>
            <a:r>
              <a:rPr lang="en-US" altLang="ko-KR" sz="2000" b="1" dirty="0">
                <a:solidFill>
                  <a:srgbClr val="4472C4">
                    <a:lumMod val="75000"/>
                  </a:srgbClr>
                </a:solidFill>
              </a:rPr>
              <a:t>※</a:t>
            </a:r>
            <a:r>
              <a:rPr lang="ko-KR" altLang="en-US" sz="2000" b="1" dirty="0">
                <a:solidFill>
                  <a:srgbClr val="4472C4">
                    <a:lumMod val="75000"/>
                  </a:srgbClr>
                </a:solidFill>
              </a:rPr>
              <a:t>기타 활용 가능 범위는 공유 사이트 </a:t>
            </a:r>
            <a:r>
              <a:rPr lang="en-US" altLang="ko-KR" sz="2000" b="1" dirty="0">
                <a:solidFill>
                  <a:srgbClr val="4472C4">
                    <a:lumMod val="75000"/>
                  </a:srgbClr>
                </a:solidFill>
              </a:rPr>
              <a:t>-&gt; </a:t>
            </a:r>
            <a:r>
              <a:rPr lang="ko-KR" altLang="en-US" sz="2000" b="1" dirty="0" err="1">
                <a:solidFill>
                  <a:srgbClr val="4472C4">
                    <a:lumMod val="75000"/>
                  </a:srgbClr>
                </a:solidFill>
              </a:rPr>
              <a:t>수다방</a:t>
            </a:r>
            <a:r>
              <a:rPr lang="ko-KR" altLang="en-US" sz="2000" b="1" dirty="0">
                <a:solidFill>
                  <a:srgbClr val="4472C4">
                    <a:lumMod val="75000"/>
                  </a:srgbClr>
                </a:solidFill>
              </a:rPr>
              <a:t> 게시판 공지사항 참고</a:t>
            </a:r>
            <a:endParaRPr lang="en-US" altLang="ko-KR" sz="2000" b="1" dirty="0">
              <a:solidFill>
                <a:srgbClr val="4472C4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882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9FBEEAE-AD33-484D-B64D-545017383346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4000" b="1" kern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19. Usage Data Records</a:t>
            </a:r>
            <a:endParaRPr kumimoji="0" lang="en-US" altLang="ko-KR" sz="4000" b="1" i="0" u="none" strike="noStrike" kern="0" cap="none" spc="0" normalizeH="0" baseline="0" noProof="0" dirty="0">
              <a:ln w="9525"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rgbClr val="B4D77A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  <a:p>
            <a:pPr latinLnBrk="0">
              <a:lnSpc>
                <a:spcPct val="200000"/>
              </a:lnSpc>
              <a:defRPr/>
            </a:pPr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- Network Activation Record</a:t>
            </a:r>
          </a:p>
        </p:txBody>
      </p: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01</a:t>
            </a: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4C1C6DF2-5843-481A-B26A-A55F29994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997" y="2381992"/>
            <a:ext cx="7200000" cy="335635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BBD94DE-334A-434E-87B2-04736C0525A5}"/>
              </a:ext>
            </a:extLst>
          </p:cNvPr>
          <p:cNvSpPr txBox="1"/>
          <p:nvPr/>
        </p:nvSpPr>
        <p:spPr>
          <a:xfrm>
            <a:off x="2070404" y="1441223"/>
            <a:ext cx="8051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Network Activation Records</a:t>
            </a:r>
            <a:r>
              <a:rPr lang="ko-KR" altLang="en-US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는 </a:t>
            </a:r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Roaming Activation</a:t>
            </a:r>
            <a:r>
              <a:rPr lang="ko-KR" altLang="en-US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을 하는 </a:t>
            </a:r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end</a:t>
            </a:r>
            <a:r>
              <a:rPr lang="ko-KR" altLang="en-US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디바이스를 주시하기 위해 이용된다</a:t>
            </a:r>
            <a:r>
              <a:rPr lang="en-US" altLang="ko-KR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.</a:t>
            </a:r>
            <a:r>
              <a:rPr lang="ko-KR" altLang="en-US" dirty="0"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endParaRPr lang="en-US" altLang="ko-KR" dirty="0"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8388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9FBEEAE-AD33-484D-B64D-545017383346}"/>
              </a:ext>
            </a:extLst>
          </p:cNvPr>
          <p:cNvSpPr txBox="1"/>
          <p:nvPr/>
        </p:nvSpPr>
        <p:spPr>
          <a:xfrm>
            <a:off x="2623494" y="49438"/>
            <a:ext cx="6096000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19. Usage Data Records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Network traffic Record</a:t>
            </a:r>
          </a:p>
        </p:txBody>
      </p: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02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BD94DE-334A-434E-87B2-04736C0525A5}"/>
              </a:ext>
            </a:extLst>
          </p:cNvPr>
          <p:cNvSpPr txBox="1"/>
          <p:nvPr/>
        </p:nvSpPr>
        <p:spPr>
          <a:xfrm>
            <a:off x="1845525" y="1441223"/>
            <a:ext cx="8500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Traffic Record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roaming end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디바이스에 대해 제공된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traffic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양에 대해 기록해두기 위해 이용된다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.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3F67629B-9D88-41EA-BEF8-EED3BEC27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6000" y="2196276"/>
            <a:ext cx="7200000" cy="385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74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9FBEEAE-AD33-484D-B64D-545017383346}"/>
              </a:ext>
            </a:extLst>
          </p:cNvPr>
          <p:cNvSpPr txBox="1"/>
          <p:nvPr/>
        </p:nvSpPr>
        <p:spPr>
          <a:xfrm>
            <a:off x="2623493" y="49438"/>
            <a:ext cx="66617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b="1" kern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. </a:t>
            </a:r>
            <a:r>
              <a:rPr lang="en-US" altLang="ko-KR" sz="4000" b="1" kern="0" dirty="0" err="1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JoinEUI</a:t>
            </a:r>
            <a:r>
              <a:rPr lang="en-US" altLang="ko-KR" sz="4000" b="1" kern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and NetID Resolution</a:t>
            </a:r>
            <a:endParaRPr kumimoji="0" lang="en-US" altLang="ko-KR" sz="4000" b="1" i="0" u="none" strike="noStrike" kern="0" cap="none" spc="0" normalizeH="0" baseline="0" noProof="0" dirty="0">
              <a:ln w="9525">
                <a:solidFill>
                  <a:prstClr val="black">
                    <a:lumMod val="75000"/>
                    <a:lumOff val="25000"/>
                  </a:prstClr>
                </a:solidFill>
              </a:ln>
              <a:solidFill>
                <a:srgbClr val="B4D77A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BD94DE-334A-434E-87B2-04736C0525A5}"/>
              </a:ext>
            </a:extLst>
          </p:cNvPr>
          <p:cNvSpPr txBox="1"/>
          <p:nvPr/>
        </p:nvSpPr>
        <p:spPr>
          <a:xfrm>
            <a:off x="1290637" y="2828835"/>
            <a:ext cx="100464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서버가 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Join-request </a:t>
            </a:r>
            <a:r>
              <a:rPr kumimoji="0" lang="ko-KR" altLang="en-US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또는 </a:t>
            </a: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Rejoin-request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메시지를 받았을 때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network 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서버는 첫번째로 </a:t>
            </a:r>
            <a:r>
              <a:rPr lang="en-US" altLang="ko-KR" kern="100" dirty="0" err="1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DevEUI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와 </a:t>
            </a:r>
            <a:r>
              <a:rPr lang="en-US" altLang="ko-KR" kern="100" dirty="0" err="1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연결함으로써 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 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서버의 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IP 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주소를 해석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(resolve)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하고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만약 이 해석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(resolve)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이 실패했다면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network 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서버는 오직 </a:t>
            </a:r>
            <a:r>
              <a:rPr lang="en-US" altLang="ko-KR" kern="100" dirty="0" err="1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사용함으로써 해석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(resolve)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할 것이다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유사하게 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값은 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Rejoin-request 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메시지에서 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서버가 수신할 때 연관된 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서버의 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IP </a:t>
            </a:r>
            <a:r>
              <a:rPr lang="ko-KR" altLang="en-US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주소로 해석 되어야한다</a:t>
            </a:r>
            <a:r>
              <a:rPr lang="en-US" altLang="ko-KR" kern="100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주소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해석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(resolve)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2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가지 타입은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사용함으로써 수행된다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33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04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BD94DE-334A-434E-87B2-04736C0525A5}"/>
              </a:ext>
            </a:extLst>
          </p:cNvPr>
          <p:cNvSpPr txBox="1"/>
          <p:nvPr/>
        </p:nvSpPr>
        <p:spPr>
          <a:xfrm>
            <a:off x="1290637" y="1631937"/>
            <a:ext cx="10046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Lora Alliance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JOINEUIS.lorawan.net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과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NETIDS.lorawan.net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뿌리를 두는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서버들과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NetIDs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들을 확인하기 위해 두 전용의 서브도메인을 각각 설립하고 운영할 것이다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EC350D-CAB2-4EB6-A4E2-BDB28E2D01AC}"/>
              </a:ext>
            </a:extLst>
          </p:cNvPr>
          <p:cNvSpPr txBox="1"/>
          <p:nvPr/>
        </p:nvSpPr>
        <p:spPr>
          <a:xfrm>
            <a:off x="2623493" y="49438"/>
            <a:ext cx="6661755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000" b="1" kern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. </a:t>
            </a:r>
            <a:r>
              <a:rPr kumimoji="0" lang="en-US" altLang="ko-KR" sz="4000" b="1" i="0" u="none" strike="noStrike" kern="0" cap="none" spc="0" normalizeH="0" baseline="0" noProof="0" dirty="0" err="1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JoinEUI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and NetID Resolution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NetID and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JoinEUI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Conversion for </a:t>
            </a:r>
            <a:r>
              <a:rPr lang="en-US" altLang="ko-KR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the</a:t>
            </a:r>
            <a:r>
              <a:rPr lang="ko-KR" altLang="en-US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DNS</a:t>
            </a:r>
            <a:r>
              <a:rPr lang="ko-KR" altLang="en-US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en-US" altLang="ko-KR" dirty="0">
                <a:solidFill>
                  <a:prstClr val="black"/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Configuration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C1E452BF-EEB1-43D0-A378-EB4C8A0E1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430" y="2534982"/>
            <a:ext cx="5734850" cy="29626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BC451AC-C1A6-47FA-8053-16A413C90DF1}"/>
              </a:ext>
            </a:extLst>
          </p:cNvPr>
          <p:cNvSpPr txBox="1"/>
          <p:nvPr/>
        </p:nvSpPr>
        <p:spPr>
          <a:xfrm>
            <a:off x="1114462" y="5754384"/>
            <a:ext cx="103987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Note: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JoinEUIs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또는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DevEUI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와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연결은 역순으로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hierarchical provisioning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이점인 영향을 주기위해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 </a:t>
            </a:r>
            <a:r>
              <a:rPr lang="ko-KR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인코딩된다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동일한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가 여러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서버로 확인 되는 경우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에서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Provisioning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은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운영자의 전문지식에 맡겨야 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운영자는 그런 경우의 제한을 설명하고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provisioning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은 적절한 테스팅 이후에 될 것이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고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이것들은 사건별로 처리가 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580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05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BD94DE-334A-434E-87B2-04736C0525A5}"/>
              </a:ext>
            </a:extLst>
          </p:cNvPr>
          <p:cNvSpPr txBox="1"/>
          <p:nvPr/>
        </p:nvSpPr>
        <p:spPr>
          <a:xfrm>
            <a:off x="808869" y="2063117"/>
            <a:ext cx="105742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“NETIDS.lorawan.net”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안에서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provision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될 것이다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해당하는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resource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다른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 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resource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record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형태로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provision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될 것이다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algn="ctr">
              <a:defRPr/>
            </a:pPr>
            <a:r>
              <a:rPr kumimoji="0" lang="en-US" altLang="ko-KR" sz="1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Ex)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CNAME , A , AAAA 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이러한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</a:t>
            </a:r>
            <a:endParaRPr lang="en-US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Arial" panose="020B0604020202020204" pitchFamily="34" charset="0"/>
              </a:rPr>
              <a:t>60050a.NETIDS.lorawan.net IN	CNAME 		example.com.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0" dirty="0">
                <a:solidFill>
                  <a:srgbClr val="00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Arial" panose="020B0604020202020204" pitchFamily="34" charset="0"/>
              </a:rPr>
              <a:t>60050a.NETIDS.lorawan.net IN 	A 		192.0.2.0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유사하게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“J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OIN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EUIS.lorawan.net” 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역시 동일하다</a:t>
            </a:r>
            <a:endParaRPr lang="en-US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Ex)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ko-KR" altLang="en-US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와 함께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-&gt; f.2.0.0.0.0.0.0.0.1.e.5.0.0.0.0. JOINEUIS.lorawan.net. IN CNAME example.net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+ 8.0.7.0.6.0.5.0.4.0.3.0.2.0.1.f.2.0.0.0.0.0.0.0.1.e.5.0.0.0.0. JOINEUIS.lorawan.net. IN AAAA 2001:db8:85a3::8a2e:370:7334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운영적 효율성의 경우에는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연결은 </a:t>
            </a:r>
            <a:r>
              <a:rPr lang="en-US" altLang="ko-KR" sz="1800" b="1" kern="100" dirty="0">
                <a:solidFill>
                  <a:srgbClr val="FF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</a:t>
            </a:r>
            <a:r>
              <a:rPr lang="ko-KR" altLang="ko-KR" sz="1800" b="1" kern="100" dirty="0">
                <a:solidFill>
                  <a:srgbClr val="FF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</a:t>
            </a:r>
            <a:r>
              <a:rPr lang="en-US" altLang="ko-KR" sz="1800" b="1" kern="100" dirty="0">
                <a:solidFill>
                  <a:srgbClr val="FF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Wildcard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[RFC4592]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특징을 사용함으로써 될 것이다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*.0.4.0.3.0.2.0.1.f.2.0.0.0.0.0.0.0.1.e.5.0.0.0.0.JOINEUIS.lorawan.net. IN CNAME  example.com.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EC350D-CAB2-4EB6-A4E2-BDB28E2D01AC}"/>
              </a:ext>
            </a:extLst>
          </p:cNvPr>
          <p:cNvSpPr txBox="1"/>
          <p:nvPr/>
        </p:nvSpPr>
        <p:spPr>
          <a:xfrm>
            <a:off x="2623493" y="49438"/>
            <a:ext cx="6661755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20. </a:t>
            </a:r>
            <a:r>
              <a:rPr kumimoji="0" lang="en-US" altLang="ko-KR" sz="4000" b="1" i="0" u="none" strike="noStrike" kern="0" cap="none" spc="0" normalizeH="0" baseline="0" noProof="0" dirty="0" err="1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JoinEUI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and NetID Resolution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NetID and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JoinEUI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Provisioning</a:t>
            </a:r>
          </a:p>
        </p:txBody>
      </p:sp>
    </p:spTree>
    <p:extLst>
      <p:ext uri="{BB962C8B-B14F-4D97-AF65-F5344CB8AC3E}">
        <p14:creationId xmlns:p14="http://schemas.microsoft.com/office/powerpoint/2010/main" val="34768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06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BD94DE-334A-434E-87B2-04736C0525A5}"/>
              </a:ext>
            </a:extLst>
          </p:cNvPr>
          <p:cNvSpPr txBox="1"/>
          <p:nvPr/>
        </p:nvSpPr>
        <p:spPr>
          <a:xfrm>
            <a:off x="823738" y="2828835"/>
            <a:ext cx="10544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Input parameter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end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디바이스에서 방문했던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서버로 보낸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Rejoin-request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메시지에 전달되는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24bit NetID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이다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Visited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Rejoin-request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메시지안에 전달받은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</a:t>
            </a:r>
            <a:r>
              <a:rPr lang="en-US" altLang="ko-KR" sz="1800" b="1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 and </a:t>
            </a:r>
            <a:r>
              <a:rPr lang="en-US" altLang="ko-KR" sz="1800" b="1" kern="100" dirty="0" err="1">
                <a:solidFill>
                  <a:srgbClr val="FF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en-US" altLang="ko-KR" sz="1800" b="1" kern="100" dirty="0">
                <a:solidFill>
                  <a:srgbClr val="FF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Conversion for the DNS Configuration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에서 서술한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DNS query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로 변환 할 것이다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home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IP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주소를 확인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(resolve)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하기 위해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변환기</a:t>
            </a:r>
            <a:r>
              <a:rPr lang="en-US" altLang="ko-KR" kern="100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(resolver)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사용할 것이다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EC350D-CAB2-4EB6-A4E2-BDB28E2D01AC}"/>
              </a:ext>
            </a:extLst>
          </p:cNvPr>
          <p:cNvSpPr txBox="1"/>
          <p:nvPr/>
        </p:nvSpPr>
        <p:spPr>
          <a:xfrm>
            <a:off x="2623493" y="49438"/>
            <a:ext cx="6661755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20. </a:t>
            </a:r>
            <a:r>
              <a:rPr kumimoji="0" lang="en-US" altLang="ko-KR" sz="4000" b="1" i="0" u="none" strike="noStrike" kern="0" cap="none" spc="0" normalizeH="0" baseline="0" noProof="0" dirty="0" err="1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JoinEUI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and NetID Resolution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NetID Resolution</a:t>
            </a:r>
          </a:p>
        </p:txBody>
      </p:sp>
    </p:spTree>
    <p:extLst>
      <p:ext uri="{BB962C8B-B14F-4D97-AF65-F5344CB8AC3E}">
        <p14:creationId xmlns:p14="http://schemas.microsoft.com/office/powerpoint/2010/main" val="1521644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427105" y="309695"/>
            <a:ext cx="1804334" cy="527927"/>
            <a:chOff x="3256896" y="2805823"/>
            <a:chExt cx="6055096" cy="1771650"/>
          </a:xfrm>
        </p:grpSpPr>
        <p:sp>
          <p:nvSpPr>
            <p:cNvPr id="3" name="타원 2"/>
            <p:cNvSpPr/>
            <p:nvPr/>
          </p:nvSpPr>
          <p:spPr>
            <a:xfrm rot="21348314">
              <a:off x="4973622" y="4078511"/>
              <a:ext cx="4327737" cy="449218"/>
            </a:xfrm>
            <a:prstGeom prst="ellipse">
              <a:avLst/>
            </a:prstGeom>
            <a:solidFill>
              <a:schemeClr val="tx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4387567" y="2805823"/>
              <a:ext cx="4924425" cy="1771650"/>
            </a:xfrm>
            <a:custGeom>
              <a:avLst/>
              <a:gdLst>
                <a:gd name="connsiteX0" fmla="*/ 0 w 4924425"/>
                <a:gd name="connsiteY0" fmla="*/ 657225 h 1771650"/>
                <a:gd name="connsiteX1" fmla="*/ 19050 w 4924425"/>
                <a:gd name="connsiteY1" fmla="*/ 1476375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  <a:gd name="connsiteX0" fmla="*/ 0 w 4924425"/>
                <a:gd name="connsiteY0" fmla="*/ 657225 h 1771650"/>
                <a:gd name="connsiteX1" fmla="*/ 2381 w 4924425"/>
                <a:gd name="connsiteY1" fmla="*/ 1443038 h 1771650"/>
                <a:gd name="connsiteX2" fmla="*/ 504825 w 4924425"/>
                <a:gd name="connsiteY2" fmla="*/ 1771650 h 1771650"/>
                <a:gd name="connsiteX3" fmla="*/ 4924425 w 4924425"/>
                <a:gd name="connsiteY3" fmla="*/ 1123950 h 1771650"/>
                <a:gd name="connsiteX4" fmla="*/ 4905375 w 4924425"/>
                <a:gd name="connsiteY4" fmla="*/ 323850 h 1771650"/>
                <a:gd name="connsiteX5" fmla="*/ 4410075 w 4924425"/>
                <a:gd name="connsiteY5" fmla="*/ 0 h 1771650"/>
                <a:gd name="connsiteX6" fmla="*/ 0 w 4924425"/>
                <a:gd name="connsiteY6" fmla="*/ 657225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425" h="1771650">
                  <a:moveTo>
                    <a:pt x="0" y="657225"/>
                  </a:moveTo>
                  <a:cubicBezTo>
                    <a:pt x="794" y="919163"/>
                    <a:pt x="1587" y="1181100"/>
                    <a:pt x="2381" y="1443038"/>
                  </a:cubicBezTo>
                  <a:lnTo>
                    <a:pt x="504825" y="1771650"/>
                  </a:lnTo>
                  <a:lnTo>
                    <a:pt x="4924425" y="1123950"/>
                  </a:lnTo>
                  <a:lnTo>
                    <a:pt x="4905375" y="323850"/>
                  </a:lnTo>
                  <a:lnTo>
                    <a:pt x="4410075" y="0"/>
                  </a:lnTo>
                  <a:lnTo>
                    <a:pt x="0" y="657225"/>
                  </a:lnTo>
                  <a:close/>
                </a:path>
              </a:pathLst>
            </a:custGeom>
            <a:solidFill>
              <a:srgbClr val="B4D77A"/>
            </a:solidFill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4419601" y="3524250"/>
              <a:ext cx="450056" cy="971550"/>
            </a:xfrm>
            <a:custGeom>
              <a:avLst/>
              <a:gdLst>
                <a:gd name="connsiteX0" fmla="*/ 0 w 447675"/>
                <a:gd name="connsiteY0" fmla="*/ 0 h 971550"/>
                <a:gd name="connsiteX1" fmla="*/ 447675 w 447675"/>
                <a:gd name="connsiteY1" fmla="*/ 285750 h 971550"/>
                <a:gd name="connsiteX2" fmla="*/ 428625 w 447675"/>
                <a:gd name="connsiteY2" fmla="*/ 971550 h 971550"/>
                <a:gd name="connsiteX0" fmla="*/ 0 w 450056"/>
                <a:gd name="connsiteY0" fmla="*/ 0 h 971550"/>
                <a:gd name="connsiteX1" fmla="*/ 447675 w 450056"/>
                <a:gd name="connsiteY1" fmla="*/ 285750 h 971550"/>
                <a:gd name="connsiteX2" fmla="*/ 450056 w 450056"/>
                <a:gd name="connsiteY2" fmla="*/ 971550 h 97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056" h="971550">
                  <a:moveTo>
                    <a:pt x="0" y="0"/>
                  </a:moveTo>
                  <a:lnTo>
                    <a:pt x="447675" y="285750"/>
                  </a:lnTo>
                  <a:cubicBezTo>
                    <a:pt x="448469" y="514350"/>
                    <a:pt x="449262" y="742950"/>
                    <a:pt x="450056" y="971550"/>
                  </a:cubicBez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914900" y="3169920"/>
              <a:ext cx="4259580" cy="632460"/>
            </a:xfrm>
            <a:custGeom>
              <a:avLst/>
              <a:gdLst>
                <a:gd name="connsiteX0" fmla="*/ 0 w 4259580"/>
                <a:gd name="connsiteY0" fmla="*/ 632460 h 632460"/>
                <a:gd name="connsiteX1" fmla="*/ 4259580 w 4259580"/>
                <a:gd name="connsiteY1" fmla="*/ 0 h 63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59580" h="632460">
                  <a:moveTo>
                    <a:pt x="0" y="632460"/>
                  </a:moveTo>
                  <a:lnTo>
                    <a:pt x="4259580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" name="양쪽 모서리가 둥근 사각형 7"/>
            <p:cNvSpPr/>
            <p:nvPr/>
          </p:nvSpPr>
          <p:spPr>
            <a:xfrm rot="15300000">
              <a:off x="3792408" y="3454932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양쪽 모서리가 둥근 사각형 8"/>
            <p:cNvSpPr/>
            <p:nvPr/>
          </p:nvSpPr>
          <p:spPr>
            <a:xfrm rot="15300000">
              <a:off x="3821158" y="3498397"/>
              <a:ext cx="364053" cy="143507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CD46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Left">
                <a:rot lat="1701704" lon="1328419" rev="21300000"/>
              </a:camera>
              <a:lightRig rig="brightRoom" dir="t"/>
            </a:scene3d>
            <a:sp3d>
              <a:extrusionClr>
                <a:srgbClr val="FBCB4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" name="평행 사변형 10"/>
            <p:cNvSpPr/>
            <p:nvPr/>
          </p:nvSpPr>
          <p:spPr>
            <a:xfrm rot="10242522" flipH="1" flipV="1">
              <a:off x="4889032" y="3557573"/>
              <a:ext cx="4403453" cy="599455"/>
            </a:xfrm>
            <a:prstGeom prst="parallelogram">
              <a:avLst>
                <a:gd name="adj" fmla="val 19284"/>
              </a:avLst>
            </a:prstGeom>
            <a:solidFill>
              <a:srgbClr val="A4D0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rot="21109573">
            <a:off x="927109" y="524909"/>
            <a:ext cx="108571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Page. 07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BD94DE-334A-434E-87B2-04736C0525A5}"/>
              </a:ext>
            </a:extLst>
          </p:cNvPr>
          <p:cNvSpPr txBox="1"/>
          <p:nvPr/>
        </p:nvSpPr>
        <p:spPr>
          <a:xfrm>
            <a:off x="1072782" y="2551837"/>
            <a:ext cx="100464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Input parameter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64bit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또는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DevEUI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의 연결이고 </a:t>
            </a:r>
            <a:r>
              <a:rPr lang="en-US" altLang="ko-KR" sz="1800" kern="1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end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디바이스에서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Home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서버로 보내진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Join-request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메시지에게 전달되거나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end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디바이스에서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Visited 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서버로 보내진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Rejoin-request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메시지에 전달된다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전달받는 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서버는 첫번째로 </a:t>
            </a:r>
            <a:r>
              <a:rPr lang="en-US" altLang="ko-KR" sz="18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DevEUI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와 </a:t>
            </a:r>
            <a:r>
              <a:rPr lang="en-US" altLang="ko-KR" sz="18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연결시킨 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 query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만들 것이다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그리고 만약 해결에 실패했다면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그것은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800" dirty="0" err="1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사용함으로써 해결하기위</a:t>
            </a:r>
            <a:r>
              <a:rPr lang="ko-KR" altLang="en-US" dirty="0"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해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falls</a:t>
            </a:r>
            <a:r>
              <a:rPr lang="ko-KR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back.</a:t>
            </a:r>
            <a:b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</a:br>
            <a:r>
              <a:rPr lang="en-US" altLang="ko-KR" sz="18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lang="en-US" altLang="ko-KR" sz="1800" b="1" dirty="0">
                <a:solidFill>
                  <a:srgbClr val="FF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NetID and </a:t>
            </a:r>
            <a:r>
              <a:rPr lang="en-US" altLang="ko-KR" sz="1800" b="1" dirty="0" err="1">
                <a:solidFill>
                  <a:srgbClr val="FF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JoinEUI</a:t>
            </a:r>
            <a:r>
              <a:rPr lang="en-US" altLang="ko-KR" sz="1800" b="1" dirty="0">
                <a:solidFill>
                  <a:srgbClr val="FF0000"/>
                </a:solidFill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 Conversion for the DNS Configuration</a:t>
            </a:r>
            <a:r>
              <a:rPr lang="ko-KR" altLang="ko-KR" sz="1800" b="1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에 설명 되어있다</a:t>
            </a:r>
            <a:r>
              <a:rPr lang="en-US" altLang="ko-KR" sz="1800" b="1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.)</a:t>
            </a:r>
            <a:br>
              <a:rPr lang="en-US" altLang="ko-KR" sz="1800" b="1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</a:b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Network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서버는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Join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서버의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IP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주소를 확인하기위해 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DNS 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변환기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(resolver)</a:t>
            </a:r>
            <a:r>
              <a:rPr lang="ko-KR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를 사용할 것이다</a:t>
            </a:r>
            <a:r>
              <a:rPr lang="en-US" altLang="ko-KR" sz="1800" kern="100" dirty="0">
                <a:effectLst/>
                <a:latin typeface="야놀자 야체 B" panose="02020603020101020101" pitchFamily="18" charset="-127"/>
                <a:ea typeface="야놀자 야체 B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야놀자 야체 B" panose="02020603020101020101" pitchFamily="18" charset="-127"/>
              <a:ea typeface="야놀자 야체 B" panose="0202060302010102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EC350D-CAB2-4EB6-A4E2-BDB28E2D01AC}"/>
              </a:ext>
            </a:extLst>
          </p:cNvPr>
          <p:cNvSpPr txBox="1"/>
          <p:nvPr/>
        </p:nvSpPr>
        <p:spPr>
          <a:xfrm>
            <a:off x="2623493" y="49438"/>
            <a:ext cx="6661755" cy="1178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20. </a:t>
            </a:r>
            <a:r>
              <a:rPr kumimoji="0" lang="en-US" altLang="ko-KR" sz="4000" b="1" i="0" u="none" strike="noStrike" kern="0" cap="none" spc="0" normalizeH="0" baseline="0" noProof="0" dirty="0" err="1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JoinEUI</a:t>
            </a:r>
            <a:r>
              <a:rPr kumimoji="0" lang="en-US" altLang="ko-KR" sz="4000" b="1" i="0" u="none" strike="noStrike" kern="0" cap="none" spc="0" normalizeH="0" baseline="0" noProof="0" dirty="0">
                <a:ln w="9525">
                  <a:solidFill>
                    <a:prstClr val="black">
                      <a:lumMod val="75000"/>
                      <a:lumOff val="25000"/>
                    </a:prstClr>
                  </a:solidFill>
                </a:ln>
                <a:solidFill>
                  <a:srgbClr val="B4D77A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and NetID Resolution</a:t>
            </a:r>
          </a:p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-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JoinEUI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and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DevEUI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–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JoinEUI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Concetanation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 Resolution</a:t>
            </a:r>
          </a:p>
        </p:txBody>
      </p:sp>
    </p:spTree>
    <p:extLst>
      <p:ext uri="{BB962C8B-B14F-4D97-AF65-F5344CB8AC3E}">
        <p14:creationId xmlns:p14="http://schemas.microsoft.com/office/powerpoint/2010/main" val="1522895002"/>
      </p:ext>
    </p:extLst>
  </p:cSld>
  <p:clrMapOvr>
    <a:masterClrMapping/>
  </p:clrMapOvr>
</p:sld>
</file>

<file path=ppt/theme/theme1.xml><?xml version="1.0" encoding="utf-8"?>
<a:theme xmlns:a="http://schemas.openxmlformats.org/drawingml/2006/main" name="28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2732</Words>
  <Application>Microsoft Office PowerPoint</Application>
  <PresentationFormat>와이드스크린</PresentationFormat>
  <Paragraphs>261</Paragraphs>
  <Slides>24</Slides>
  <Notes>21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Arial</vt:lpstr>
      <vt:lpstr>맑은 고딕</vt:lpstr>
      <vt:lpstr>야놀자 야체 B</vt:lpstr>
      <vt:lpstr>28_Office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정경재</cp:lastModifiedBy>
  <cp:revision>47</cp:revision>
  <dcterms:created xsi:type="dcterms:W3CDTF">2021-08-10T03:31:10Z</dcterms:created>
  <dcterms:modified xsi:type="dcterms:W3CDTF">2021-09-09T03:33:59Z</dcterms:modified>
</cp:coreProperties>
</file>

<file path=docProps/thumbnail.jpeg>
</file>